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6"/>
  </p:notesMasterIdLst>
  <p:sldIdLst>
    <p:sldId id="304" r:id="rId2"/>
    <p:sldId id="267" r:id="rId3"/>
    <p:sldId id="259" r:id="rId4"/>
    <p:sldId id="265" r:id="rId5"/>
    <p:sldId id="271" r:id="rId6"/>
    <p:sldId id="305" r:id="rId7"/>
    <p:sldId id="307" r:id="rId8"/>
    <p:sldId id="280" r:id="rId9"/>
    <p:sldId id="308" r:id="rId10"/>
    <p:sldId id="309" r:id="rId11"/>
    <p:sldId id="274" r:id="rId12"/>
    <p:sldId id="273" r:id="rId13"/>
    <p:sldId id="277" r:id="rId14"/>
    <p:sldId id="285" r:id="rId15"/>
  </p:sldIdLst>
  <p:sldSz cx="9144000" cy="5143500" type="screen16x9"/>
  <p:notesSz cx="6858000" cy="9144000"/>
  <p:embeddedFontLst>
    <p:embeddedFont>
      <p:font typeface="Fira Sans Condensed Medium" panose="020B0603050000020004" pitchFamily="34" charset="0"/>
      <p:regular r:id="rId17"/>
      <p:bold r:id="rId18"/>
      <p:italic r:id="rId19"/>
      <p:boldItalic r:id="rId20"/>
    </p:embeddedFont>
    <p:embeddedFont>
      <p:font typeface="Montserrat" pitchFamily="2" charset="77"/>
      <p:regular r:id="rId21"/>
      <p:bold r:id="rId22"/>
      <p:italic r:id="rId23"/>
      <p:boldItalic r:id="rId24"/>
    </p:embeddedFont>
    <p:embeddedFont>
      <p:font typeface="Nunito Sans" pitchFamily="2" charset="77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ECFD00A-78AA-4709-8226-DB48F2B52CFC}">
  <a:tblStyle styleId="{3ECFD00A-78AA-4709-8226-DB48F2B52CFC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21"/>
    <p:restoredTop sz="94672"/>
  </p:normalViewPr>
  <p:slideViewPr>
    <p:cSldViewPr snapToGrid="0" snapToObjects="1">
      <p:cViewPr varScale="1">
        <p:scale>
          <a:sx n="178" d="100"/>
          <a:sy n="178" d="100"/>
        </p:scale>
        <p:origin x="105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6" name="Google Shape;38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3" name="Google Shape;503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2" name="Google Shape;5492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93" name="Google Shape;5493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7" name="Google Shape;26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1" name="Google Shape;34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1" name="Google Shape;44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1" name="Google Shape;44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12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9" name="Google Shape;543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40" name="Google Shape;5440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1" name="Google Shape;44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9490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4c62e1401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4c62e1401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8" name="Google Shape;458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3763">
              <a:alpha val="3686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3811600" y="3578350"/>
            <a:ext cx="11601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re &amp; some text slide 1">
  <p:cSld name="TITLE_ONLY_1">
    <p:bg>
      <p:bgPr>
        <a:solidFill>
          <a:srgbClr val="073763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1" name="Google Shape;201;p25"/>
          <p:cNvSpPr txBox="1">
            <a:spLocks noGrp="1"/>
          </p:cNvSpPr>
          <p:nvPr>
            <p:ph type="title" hasCustomPrompt="1"/>
          </p:nvPr>
        </p:nvSpPr>
        <p:spPr>
          <a:xfrm>
            <a:off x="317425" y="1913575"/>
            <a:ext cx="8611200" cy="7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25"/>
          <p:cNvSpPr txBox="1">
            <a:spLocks noGrp="1"/>
          </p:cNvSpPr>
          <p:nvPr>
            <p:ph type="subTitle" idx="1"/>
          </p:nvPr>
        </p:nvSpPr>
        <p:spPr>
          <a:xfrm>
            <a:off x="-128700" y="2922650"/>
            <a:ext cx="94014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with corner">
  <p:cSld name="CUSTOM_13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0"/>
          <p:cNvSpPr/>
          <p:nvPr/>
        </p:nvSpPr>
        <p:spPr>
          <a:xfrm>
            <a:off x="-75150" y="-119000"/>
            <a:ext cx="1484325" cy="3043825"/>
          </a:xfrm>
          <a:custGeom>
            <a:avLst/>
            <a:gdLst/>
            <a:ahLst/>
            <a:cxnLst/>
            <a:rect l="l" t="t" r="r" b="b"/>
            <a:pathLst>
              <a:path w="59373" h="121753" extrusionOk="0">
                <a:moveTo>
                  <a:pt x="59373" y="2004"/>
                </a:moveTo>
                <a:lnTo>
                  <a:pt x="0" y="0"/>
                </a:lnTo>
                <a:lnTo>
                  <a:pt x="751" y="121753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</p:sp>
      <p:sp>
        <p:nvSpPr>
          <p:cNvPr id="237" name="Google Shape;237;p30"/>
          <p:cNvSpPr/>
          <p:nvPr/>
        </p:nvSpPr>
        <p:spPr>
          <a:xfrm>
            <a:off x="-62625" y="-37600"/>
            <a:ext cx="1559500" cy="2423800"/>
          </a:xfrm>
          <a:custGeom>
            <a:avLst/>
            <a:gdLst/>
            <a:ahLst/>
            <a:cxnLst/>
            <a:rect l="l" t="t" r="r" b="b"/>
            <a:pathLst>
              <a:path w="62380" h="96952" extrusionOk="0">
                <a:moveTo>
                  <a:pt x="501" y="96952"/>
                </a:moveTo>
                <a:lnTo>
                  <a:pt x="0" y="0"/>
                </a:lnTo>
                <a:lnTo>
                  <a:pt x="62380" y="501"/>
                </a:lnTo>
                <a:close/>
              </a:path>
            </a:pathLst>
          </a:custGeom>
          <a:solidFill>
            <a:srgbClr val="073763"/>
          </a:solidFill>
          <a:ln>
            <a:noFill/>
          </a:ln>
        </p:spPr>
      </p:sp>
      <p:sp>
        <p:nvSpPr>
          <p:cNvPr id="238" name="Google Shape;238;p30"/>
          <p:cNvSpPr/>
          <p:nvPr/>
        </p:nvSpPr>
        <p:spPr>
          <a:xfrm rot="10800000">
            <a:off x="7729072" y="2256327"/>
            <a:ext cx="1484325" cy="3043825"/>
          </a:xfrm>
          <a:custGeom>
            <a:avLst/>
            <a:gdLst/>
            <a:ahLst/>
            <a:cxnLst/>
            <a:rect l="l" t="t" r="r" b="b"/>
            <a:pathLst>
              <a:path w="59373" h="121753" extrusionOk="0">
                <a:moveTo>
                  <a:pt x="59373" y="2004"/>
                </a:moveTo>
                <a:lnTo>
                  <a:pt x="0" y="0"/>
                </a:lnTo>
                <a:lnTo>
                  <a:pt x="751" y="121753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</p:sp>
      <p:sp>
        <p:nvSpPr>
          <p:cNvPr id="239" name="Google Shape;239;p30"/>
          <p:cNvSpPr/>
          <p:nvPr/>
        </p:nvSpPr>
        <p:spPr>
          <a:xfrm rot="10800000">
            <a:off x="7641372" y="2794952"/>
            <a:ext cx="1559500" cy="2423800"/>
          </a:xfrm>
          <a:custGeom>
            <a:avLst/>
            <a:gdLst/>
            <a:ahLst/>
            <a:cxnLst/>
            <a:rect l="l" t="t" r="r" b="b"/>
            <a:pathLst>
              <a:path w="62380" h="96952" extrusionOk="0">
                <a:moveTo>
                  <a:pt x="501" y="96952"/>
                </a:moveTo>
                <a:lnTo>
                  <a:pt x="0" y="0"/>
                </a:lnTo>
                <a:lnTo>
                  <a:pt x="62380" y="501"/>
                </a:lnTo>
                <a:close/>
              </a:path>
            </a:pathLst>
          </a:custGeom>
          <a:solidFill>
            <a:srgbClr val="073763"/>
          </a:solidFill>
          <a:ln>
            <a:noFill/>
          </a:ln>
        </p:spPr>
      </p:sp>
      <p:sp>
        <p:nvSpPr>
          <p:cNvPr id="240" name="Google Shape;240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buNone/>
              <a:defRPr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buNone/>
              <a:defRPr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buNone/>
              <a:defRPr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buNone/>
              <a:defRPr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buNone/>
              <a:defRPr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buNone/>
              <a:defRPr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buNone/>
              <a:defRPr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buNone/>
              <a:defRPr sz="1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and subtitle">
  <p:cSld name="CUSTOM_11_2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>
            <a:off x="-75150" y="-119000"/>
            <a:ext cx="1484325" cy="3043825"/>
          </a:xfrm>
          <a:custGeom>
            <a:avLst/>
            <a:gdLst/>
            <a:ahLst/>
            <a:cxnLst/>
            <a:rect l="l" t="t" r="r" b="b"/>
            <a:pathLst>
              <a:path w="59373" h="121753" extrusionOk="0">
                <a:moveTo>
                  <a:pt x="59373" y="2004"/>
                </a:moveTo>
                <a:lnTo>
                  <a:pt x="0" y="0"/>
                </a:lnTo>
                <a:lnTo>
                  <a:pt x="751" y="121753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</p:sp>
      <p:sp>
        <p:nvSpPr>
          <p:cNvPr id="36" name="Google Shape;36;p6"/>
          <p:cNvSpPr/>
          <p:nvPr/>
        </p:nvSpPr>
        <p:spPr>
          <a:xfrm>
            <a:off x="-62625" y="-37600"/>
            <a:ext cx="1559500" cy="2423800"/>
          </a:xfrm>
          <a:custGeom>
            <a:avLst/>
            <a:gdLst/>
            <a:ahLst/>
            <a:cxnLst/>
            <a:rect l="l" t="t" r="r" b="b"/>
            <a:pathLst>
              <a:path w="62380" h="96952" extrusionOk="0">
                <a:moveTo>
                  <a:pt x="501" y="96952"/>
                </a:moveTo>
                <a:lnTo>
                  <a:pt x="0" y="0"/>
                </a:lnTo>
                <a:lnTo>
                  <a:pt x="62380" y="501"/>
                </a:lnTo>
                <a:close/>
              </a:path>
            </a:pathLst>
          </a:custGeom>
          <a:solidFill>
            <a:srgbClr val="073763"/>
          </a:solidFill>
          <a:ln>
            <a:noFill/>
          </a:ln>
        </p:spPr>
      </p:sp>
      <p:sp>
        <p:nvSpPr>
          <p:cNvPr id="37" name="Google Shape;37;p6"/>
          <p:cNvSpPr/>
          <p:nvPr/>
        </p:nvSpPr>
        <p:spPr>
          <a:xfrm rot="10800000">
            <a:off x="7729072" y="2256327"/>
            <a:ext cx="1484325" cy="3043825"/>
          </a:xfrm>
          <a:custGeom>
            <a:avLst/>
            <a:gdLst/>
            <a:ahLst/>
            <a:cxnLst/>
            <a:rect l="l" t="t" r="r" b="b"/>
            <a:pathLst>
              <a:path w="59373" h="121753" extrusionOk="0">
                <a:moveTo>
                  <a:pt x="59373" y="2004"/>
                </a:moveTo>
                <a:lnTo>
                  <a:pt x="0" y="0"/>
                </a:lnTo>
                <a:lnTo>
                  <a:pt x="751" y="121753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</p:sp>
      <p:sp>
        <p:nvSpPr>
          <p:cNvPr id="38" name="Google Shape;38;p6"/>
          <p:cNvSpPr/>
          <p:nvPr/>
        </p:nvSpPr>
        <p:spPr>
          <a:xfrm rot="10800000">
            <a:off x="7641372" y="2794952"/>
            <a:ext cx="1559500" cy="2423800"/>
          </a:xfrm>
          <a:custGeom>
            <a:avLst/>
            <a:gdLst/>
            <a:ahLst/>
            <a:cxnLst/>
            <a:rect l="l" t="t" r="r" b="b"/>
            <a:pathLst>
              <a:path w="62380" h="96952" extrusionOk="0">
                <a:moveTo>
                  <a:pt x="501" y="96952"/>
                </a:moveTo>
                <a:lnTo>
                  <a:pt x="0" y="0"/>
                </a:lnTo>
                <a:lnTo>
                  <a:pt x="62380" y="501"/>
                </a:lnTo>
                <a:close/>
              </a:path>
            </a:pathLst>
          </a:custGeom>
          <a:solidFill>
            <a:srgbClr val="073763"/>
          </a:solidFill>
          <a:ln>
            <a:noFill/>
          </a:ln>
        </p:spPr>
      </p:sp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-62625" y="198800"/>
            <a:ext cx="92067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6000"/>
              <a:buNone/>
              <a:defRPr sz="6000">
                <a:solidFill>
                  <a:srgbClr val="FFAB4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1"/>
          </p:nvPr>
        </p:nvSpPr>
        <p:spPr>
          <a:xfrm>
            <a:off x="2623850" y="3102034"/>
            <a:ext cx="4076700" cy="6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-75150" y="-119000"/>
            <a:ext cx="1484325" cy="3043825"/>
          </a:xfrm>
          <a:custGeom>
            <a:avLst/>
            <a:gdLst/>
            <a:ahLst/>
            <a:cxnLst/>
            <a:rect l="l" t="t" r="r" b="b"/>
            <a:pathLst>
              <a:path w="59373" h="121753" extrusionOk="0">
                <a:moveTo>
                  <a:pt x="59373" y="2004"/>
                </a:moveTo>
                <a:lnTo>
                  <a:pt x="0" y="0"/>
                </a:lnTo>
                <a:lnTo>
                  <a:pt x="751" y="121753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</p:sp>
      <p:sp>
        <p:nvSpPr>
          <p:cNvPr id="43" name="Google Shape;43;p7"/>
          <p:cNvSpPr/>
          <p:nvPr/>
        </p:nvSpPr>
        <p:spPr>
          <a:xfrm>
            <a:off x="-62625" y="-37600"/>
            <a:ext cx="1559500" cy="2423800"/>
          </a:xfrm>
          <a:custGeom>
            <a:avLst/>
            <a:gdLst/>
            <a:ahLst/>
            <a:cxnLst/>
            <a:rect l="l" t="t" r="r" b="b"/>
            <a:pathLst>
              <a:path w="62380" h="96952" extrusionOk="0">
                <a:moveTo>
                  <a:pt x="501" y="96952"/>
                </a:moveTo>
                <a:lnTo>
                  <a:pt x="0" y="0"/>
                </a:lnTo>
                <a:lnTo>
                  <a:pt x="62380" y="501"/>
                </a:lnTo>
                <a:close/>
              </a:path>
            </a:pathLst>
          </a:custGeom>
          <a:solidFill>
            <a:srgbClr val="073763"/>
          </a:solidFill>
          <a:ln>
            <a:noFill/>
          </a:ln>
        </p:spPr>
      </p:sp>
      <p:sp>
        <p:nvSpPr>
          <p:cNvPr id="44" name="Google Shape;44;p7"/>
          <p:cNvSpPr/>
          <p:nvPr/>
        </p:nvSpPr>
        <p:spPr>
          <a:xfrm rot="10800000">
            <a:off x="7729072" y="2256327"/>
            <a:ext cx="1484325" cy="3043825"/>
          </a:xfrm>
          <a:custGeom>
            <a:avLst/>
            <a:gdLst/>
            <a:ahLst/>
            <a:cxnLst/>
            <a:rect l="l" t="t" r="r" b="b"/>
            <a:pathLst>
              <a:path w="59373" h="121753" extrusionOk="0">
                <a:moveTo>
                  <a:pt x="59373" y="2004"/>
                </a:moveTo>
                <a:lnTo>
                  <a:pt x="0" y="0"/>
                </a:lnTo>
                <a:lnTo>
                  <a:pt x="751" y="121753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</p:sp>
      <p:sp>
        <p:nvSpPr>
          <p:cNvPr id="45" name="Google Shape;45;p7"/>
          <p:cNvSpPr/>
          <p:nvPr/>
        </p:nvSpPr>
        <p:spPr>
          <a:xfrm rot="10800000">
            <a:off x="7641372" y="2794952"/>
            <a:ext cx="1559500" cy="2423800"/>
          </a:xfrm>
          <a:custGeom>
            <a:avLst/>
            <a:gdLst/>
            <a:ahLst/>
            <a:cxnLst/>
            <a:rect l="l" t="t" r="r" b="b"/>
            <a:pathLst>
              <a:path w="62380" h="96952" extrusionOk="0">
                <a:moveTo>
                  <a:pt x="501" y="96952"/>
                </a:moveTo>
                <a:lnTo>
                  <a:pt x="0" y="0"/>
                </a:lnTo>
                <a:lnTo>
                  <a:pt x="62380" y="501"/>
                </a:lnTo>
                <a:close/>
              </a:path>
            </a:pathLst>
          </a:custGeom>
          <a:solidFill>
            <a:srgbClr val="073763"/>
          </a:solidFill>
          <a:ln>
            <a:noFill/>
          </a:ln>
        </p:spPr>
      </p:sp>
      <p:sp>
        <p:nvSpPr>
          <p:cNvPr id="46" name="Google Shape;46;p7"/>
          <p:cNvSpPr txBox="1">
            <a:spLocks noGrp="1"/>
          </p:cNvSpPr>
          <p:nvPr>
            <p:ph type="title" hasCustomPrompt="1"/>
          </p:nvPr>
        </p:nvSpPr>
        <p:spPr>
          <a:xfrm>
            <a:off x="1375175" y="922967"/>
            <a:ext cx="6390300" cy="7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266425" y="1536925"/>
            <a:ext cx="86112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Roboto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 idx="2" hasCustomPrompt="1"/>
          </p:nvPr>
        </p:nvSpPr>
        <p:spPr>
          <a:xfrm>
            <a:off x="1375175" y="2147917"/>
            <a:ext cx="6390300" cy="7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3"/>
          </p:nvPr>
        </p:nvSpPr>
        <p:spPr>
          <a:xfrm>
            <a:off x="266425" y="2761875"/>
            <a:ext cx="86112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Roboto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title" idx="4" hasCustomPrompt="1"/>
          </p:nvPr>
        </p:nvSpPr>
        <p:spPr>
          <a:xfrm>
            <a:off x="1375175" y="3372867"/>
            <a:ext cx="6390300" cy="7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3900"/>
              <a:buFont typeface="Nunito Sans"/>
              <a:buNone/>
              <a:defRPr sz="3900" b="1">
                <a:solidFill>
                  <a:srgbClr val="073763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5"/>
          </p:nvPr>
        </p:nvSpPr>
        <p:spPr>
          <a:xfrm>
            <a:off x="266425" y="3986825"/>
            <a:ext cx="86112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Roboto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Roboto"/>
              <a:buNone/>
              <a:defRPr sz="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cxnSp>
        <p:nvCxnSpPr>
          <p:cNvPr id="52" name="Google Shape;52;p7"/>
          <p:cNvCxnSpPr/>
          <p:nvPr/>
        </p:nvCxnSpPr>
        <p:spPr>
          <a:xfrm>
            <a:off x="4314750" y="1992525"/>
            <a:ext cx="514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" name="Google Shape;53;p7"/>
          <p:cNvCxnSpPr/>
          <p:nvPr/>
        </p:nvCxnSpPr>
        <p:spPr>
          <a:xfrm>
            <a:off x="4314750" y="3191450"/>
            <a:ext cx="514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" name="Google Shape;54;p7"/>
          <p:cNvCxnSpPr/>
          <p:nvPr/>
        </p:nvCxnSpPr>
        <p:spPr>
          <a:xfrm>
            <a:off x="4314750" y="4416720"/>
            <a:ext cx="514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and subtitle slide">
  <p:cSld name="CUSTOM_1">
    <p:bg>
      <p:bgPr>
        <a:solidFill>
          <a:srgbClr val="07376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/>
          <p:nvPr/>
        </p:nvSpPr>
        <p:spPr>
          <a:xfrm>
            <a:off x="2809875" y="3712966"/>
            <a:ext cx="6428494" cy="1525730"/>
          </a:xfrm>
          <a:custGeom>
            <a:avLst/>
            <a:gdLst/>
            <a:ahLst/>
            <a:cxnLst/>
            <a:rect l="l" t="t" r="r" b="b"/>
            <a:pathLst>
              <a:path w="235239" h="61127" extrusionOk="0">
                <a:moveTo>
                  <a:pt x="234988" y="0"/>
                </a:moveTo>
                <a:lnTo>
                  <a:pt x="0" y="57620"/>
                </a:lnTo>
                <a:lnTo>
                  <a:pt x="235239" y="61127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</p:sp>
      <p:sp>
        <p:nvSpPr>
          <p:cNvPr id="57" name="Google Shape;57;p8"/>
          <p:cNvSpPr/>
          <p:nvPr/>
        </p:nvSpPr>
        <p:spPr>
          <a:xfrm>
            <a:off x="-75150" y="-271400"/>
            <a:ext cx="2659168" cy="5453012"/>
          </a:xfrm>
          <a:custGeom>
            <a:avLst/>
            <a:gdLst/>
            <a:ahLst/>
            <a:cxnLst/>
            <a:rect l="l" t="t" r="r" b="b"/>
            <a:pathLst>
              <a:path w="59373" h="121753" extrusionOk="0">
                <a:moveTo>
                  <a:pt x="59373" y="2004"/>
                </a:moveTo>
                <a:lnTo>
                  <a:pt x="0" y="0"/>
                </a:lnTo>
                <a:lnTo>
                  <a:pt x="751" y="121753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</p:sp>
      <p:sp>
        <p:nvSpPr>
          <p:cNvPr id="58" name="Google Shape;58;p8"/>
          <p:cNvSpPr/>
          <p:nvPr/>
        </p:nvSpPr>
        <p:spPr>
          <a:xfrm>
            <a:off x="-52712" y="-125572"/>
            <a:ext cx="2793844" cy="4342238"/>
          </a:xfrm>
          <a:custGeom>
            <a:avLst/>
            <a:gdLst/>
            <a:ahLst/>
            <a:cxnLst/>
            <a:rect l="l" t="t" r="r" b="b"/>
            <a:pathLst>
              <a:path w="62380" h="96952" extrusionOk="0">
                <a:moveTo>
                  <a:pt x="501" y="96952"/>
                </a:moveTo>
                <a:lnTo>
                  <a:pt x="0" y="0"/>
                </a:lnTo>
                <a:lnTo>
                  <a:pt x="62380" y="5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9" name="Google Shape;59;p8"/>
          <p:cNvSpPr/>
          <p:nvPr/>
        </p:nvSpPr>
        <p:spPr>
          <a:xfrm>
            <a:off x="4240629" y="3262775"/>
            <a:ext cx="4949721" cy="1925914"/>
          </a:xfrm>
          <a:custGeom>
            <a:avLst/>
            <a:gdLst/>
            <a:ahLst/>
            <a:cxnLst/>
            <a:rect l="l" t="t" r="r" b="b"/>
            <a:pathLst>
              <a:path w="181126" h="77160" extrusionOk="0">
                <a:moveTo>
                  <a:pt x="0" y="76910"/>
                </a:moveTo>
                <a:lnTo>
                  <a:pt x="180625" y="0"/>
                </a:lnTo>
                <a:lnTo>
                  <a:pt x="181126" y="771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1" name="Google Shape;61;p8"/>
          <p:cNvCxnSpPr/>
          <p:nvPr/>
        </p:nvCxnSpPr>
        <p:spPr>
          <a:xfrm>
            <a:off x="4988075" y="2190750"/>
            <a:ext cx="5145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8"/>
          <p:cNvSpPr txBox="1">
            <a:spLocks noGrp="1"/>
          </p:cNvSpPr>
          <p:nvPr>
            <p:ph type="ctrTitle"/>
          </p:nvPr>
        </p:nvSpPr>
        <p:spPr>
          <a:xfrm>
            <a:off x="4402796" y="303050"/>
            <a:ext cx="3378300" cy="169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1"/>
          </p:nvPr>
        </p:nvSpPr>
        <p:spPr>
          <a:xfrm>
            <a:off x="4894475" y="2381350"/>
            <a:ext cx="2705400" cy="6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FA8D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">
  <p:cSld name="CUSTOM_2_1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>
            <a:off x="1196225" y="3935866"/>
            <a:ext cx="8041645" cy="1325081"/>
          </a:xfrm>
          <a:custGeom>
            <a:avLst/>
            <a:gdLst/>
            <a:ahLst/>
            <a:cxnLst/>
            <a:rect l="l" t="t" r="r" b="b"/>
            <a:pathLst>
              <a:path w="235239" h="61127" extrusionOk="0">
                <a:moveTo>
                  <a:pt x="234988" y="0"/>
                </a:moveTo>
                <a:lnTo>
                  <a:pt x="0" y="57620"/>
                </a:lnTo>
                <a:lnTo>
                  <a:pt x="235239" y="61127"/>
                </a:lnTo>
                <a:close/>
              </a:path>
            </a:pathLst>
          </a:custGeom>
          <a:solidFill>
            <a:srgbClr val="3D85C6"/>
          </a:solidFill>
          <a:ln>
            <a:noFill/>
          </a:ln>
        </p:spPr>
      </p:sp>
      <p:sp>
        <p:nvSpPr>
          <p:cNvPr id="78" name="Google Shape;78;p11"/>
          <p:cNvSpPr/>
          <p:nvPr/>
        </p:nvSpPr>
        <p:spPr>
          <a:xfrm>
            <a:off x="2986136" y="3544875"/>
            <a:ext cx="6191792" cy="1672636"/>
          </a:xfrm>
          <a:custGeom>
            <a:avLst/>
            <a:gdLst/>
            <a:ahLst/>
            <a:cxnLst/>
            <a:rect l="l" t="t" r="r" b="b"/>
            <a:pathLst>
              <a:path w="181126" h="77160" extrusionOk="0">
                <a:moveTo>
                  <a:pt x="0" y="76910"/>
                </a:moveTo>
                <a:lnTo>
                  <a:pt x="180625" y="0"/>
                </a:lnTo>
                <a:lnTo>
                  <a:pt x="181126" y="77160"/>
                </a:lnTo>
                <a:close/>
              </a:path>
            </a:pathLst>
          </a:custGeom>
          <a:solidFill>
            <a:srgbClr val="073763"/>
          </a:solidFill>
          <a:ln>
            <a:noFill/>
          </a:ln>
        </p:spPr>
      </p:sp>
      <p:sp>
        <p:nvSpPr>
          <p:cNvPr id="79" name="Google Shape;79;p11"/>
          <p:cNvSpPr txBox="1">
            <a:spLocks noGrp="1"/>
          </p:cNvSpPr>
          <p:nvPr>
            <p:ph type="title"/>
          </p:nvPr>
        </p:nvSpPr>
        <p:spPr>
          <a:xfrm>
            <a:off x="732775" y="728079"/>
            <a:ext cx="7798800" cy="5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600"/>
              <a:buFont typeface="Montserrat"/>
              <a:buNone/>
              <a:defRPr sz="2600" b="1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81" name="Google Shape;81;p11"/>
          <p:cNvCxnSpPr/>
          <p:nvPr/>
        </p:nvCxnSpPr>
        <p:spPr>
          <a:xfrm>
            <a:off x="851175" y="1356000"/>
            <a:ext cx="514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68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8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/>
          <p:nvPr/>
        </p:nvSpPr>
        <p:spPr>
          <a:xfrm>
            <a:off x="-8950" y="-8950"/>
            <a:ext cx="9153000" cy="25761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8"/>
          <p:cNvSpPr/>
          <p:nvPr/>
        </p:nvSpPr>
        <p:spPr>
          <a:xfrm>
            <a:off x="-4500" y="2567350"/>
            <a:ext cx="9153000" cy="25761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518925" y="376075"/>
            <a:ext cx="80529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390025" y="1529425"/>
            <a:ext cx="1778025" cy="3187033"/>
          </a:xfrm>
          <a:custGeom>
            <a:avLst/>
            <a:gdLst/>
            <a:ahLst/>
            <a:cxnLst/>
            <a:rect l="l" t="t" r="r" b="b"/>
            <a:pathLst>
              <a:path w="71121" h="136592" extrusionOk="0">
                <a:moveTo>
                  <a:pt x="70218" y="0"/>
                </a:moveTo>
                <a:lnTo>
                  <a:pt x="0" y="0"/>
                </a:lnTo>
                <a:lnTo>
                  <a:pt x="0" y="136592"/>
                </a:lnTo>
                <a:lnTo>
                  <a:pt x="71121" y="1175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42" name="Google Shape;142;p18"/>
          <p:cNvSpPr/>
          <p:nvPr/>
        </p:nvSpPr>
        <p:spPr>
          <a:xfrm>
            <a:off x="2585329" y="1529425"/>
            <a:ext cx="1778025" cy="3187033"/>
          </a:xfrm>
          <a:custGeom>
            <a:avLst/>
            <a:gdLst/>
            <a:ahLst/>
            <a:cxnLst/>
            <a:rect l="l" t="t" r="r" b="b"/>
            <a:pathLst>
              <a:path w="71121" h="136592" extrusionOk="0">
                <a:moveTo>
                  <a:pt x="70218" y="0"/>
                </a:moveTo>
                <a:lnTo>
                  <a:pt x="0" y="0"/>
                </a:lnTo>
                <a:lnTo>
                  <a:pt x="0" y="136592"/>
                </a:lnTo>
                <a:lnTo>
                  <a:pt x="71121" y="1175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43" name="Google Shape;143;p18"/>
          <p:cNvSpPr/>
          <p:nvPr/>
        </p:nvSpPr>
        <p:spPr>
          <a:xfrm>
            <a:off x="4780645" y="1529425"/>
            <a:ext cx="1778025" cy="3187033"/>
          </a:xfrm>
          <a:custGeom>
            <a:avLst/>
            <a:gdLst/>
            <a:ahLst/>
            <a:cxnLst/>
            <a:rect l="l" t="t" r="r" b="b"/>
            <a:pathLst>
              <a:path w="71121" h="136592" extrusionOk="0">
                <a:moveTo>
                  <a:pt x="70218" y="0"/>
                </a:moveTo>
                <a:lnTo>
                  <a:pt x="0" y="0"/>
                </a:lnTo>
                <a:lnTo>
                  <a:pt x="0" y="136592"/>
                </a:lnTo>
                <a:lnTo>
                  <a:pt x="71121" y="1175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44" name="Google Shape;144;p18"/>
          <p:cNvSpPr/>
          <p:nvPr/>
        </p:nvSpPr>
        <p:spPr>
          <a:xfrm>
            <a:off x="6975949" y="1529425"/>
            <a:ext cx="1778025" cy="3187033"/>
          </a:xfrm>
          <a:custGeom>
            <a:avLst/>
            <a:gdLst/>
            <a:ahLst/>
            <a:cxnLst/>
            <a:rect l="l" t="t" r="r" b="b"/>
            <a:pathLst>
              <a:path w="71121" h="136592" extrusionOk="0">
                <a:moveTo>
                  <a:pt x="70218" y="0"/>
                </a:moveTo>
                <a:lnTo>
                  <a:pt x="0" y="0"/>
                </a:lnTo>
                <a:lnTo>
                  <a:pt x="0" y="136592"/>
                </a:lnTo>
                <a:lnTo>
                  <a:pt x="71121" y="1175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45" name="Google Shape;145;p18"/>
          <p:cNvSpPr txBox="1">
            <a:spLocks noGrp="1"/>
          </p:cNvSpPr>
          <p:nvPr>
            <p:ph type="ctrTitle" idx="2"/>
          </p:nvPr>
        </p:nvSpPr>
        <p:spPr>
          <a:xfrm>
            <a:off x="460638" y="2456050"/>
            <a:ext cx="1636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None/>
              <a:defRPr sz="1400">
                <a:solidFill>
                  <a:srgbClr val="FFAB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1"/>
          </p:nvPr>
        </p:nvSpPr>
        <p:spPr>
          <a:xfrm>
            <a:off x="460637" y="3041500"/>
            <a:ext cx="163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ctrTitle" idx="3"/>
          </p:nvPr>
        </p:nvSpPr>
        <p:spPr>
          <a:xfrm>
            <a:off x="2655950" y="2456050"/>
            <a:ext cx="1636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None/>
              <a:defRPr sz="1400">
                <a:solidFill>
                  <a:srgbClr val="FFAB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ubTitle" idx="4"/>
          </p:nvPr>
        </p:nvSpPr>
        <p:spPr>
          <a:xfrm>
            <a:off x="2655950" y="3041500"/>
            <a:ext cx="163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ctrTitle" idx="5"/>
          </p:nvPr>
        </p:nvSpPr>
        <p:spPr>
          <a:xfrm>
            <a:off x="4851250" y="2456050"/>
            <a:ext cx="1636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None/>
              <a:defRPr sz="1400">
                <a:solidFill>
                  <a:srgbClr val="FFAB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6"/>
          </p:nvPr>
        </p:nvSpPr>
        <p:spPr>
          <a:xfrm>
            <a:off x="4851250" y="3041500"/>
            <a:ext cx="163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ctrTitle" idx="7"/>
          </p:nvPr>
        </p:nvSpPr>
        <p:spPr>
          <a:xfrm>
            <a:off x="7046575" y="2456050"/>
            <a:ext cx="16368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400"/>
              <a:buNone/>
              <a:defRPr sz="1400">
                <a:solidFill>
                  <a:srgbClr val="FFAB4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AB40"/>
              </a:buClr>
              <a:buSzPts val="1600"/>
              <a:buFont typeface="Fira Sans Condensed Medium"/>
              <a:buNone/>
              <a:defRPr sz="1600">
                <a:solidFill>
                  <a:srgbClr val="FFAB4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8"/>
          </p:nvPr>
        </p:nvSpPr>
        <p:spPr>
          <a:xfrm>
            <a:off x="7046575" y="3041500"/>
            <a:ext cx="163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blue columns with text">
  <p:cSld name="CUSTOM_9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/>
          <p:nvPr/>
        </p:nvSpPr>
        <p:spPr>
          <a:xfrm>
            <a:off x="4735900" y="176350"/>
            <a:ext cx="4237800" cy="1067400"/>
          </a:xfrm>
          <a:prstGeom prst="snip1Rect">
            <a:avLst>
              <a:gd name="adj" fmla="val 16667"/>
            </a:avLst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0"/>
          <p:cNvSpPr/>
          <p:nvPr/>
        </p:nvSpPr>
        <p:spPr>
          <a:xfrm>
            <a:off x="4727500" y="1416425"/>
            <a:ext cx="4237800" cy="1067400"/>
          </a:xfrm>
          <a:prstGeom prst="snip1Rect">
            <a:avLst>
              <a:gd name="adj" fmla="val 16667"/>
            </a:avLst>
          </a:prstGeom>
          <a:solidFill>
            <a:srgbClr val="3D85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0"/>
          <p:cNvSpPr/>
          <p:nvPr/>
        </p:nvSpPr>
        <p:spPr>
          <a:xfrm>
            <a:off x="4727500" y="2654900"/>
            <a:ext cx="4237800" cy="1067400"/>
          </a:xfrm>
          <a:prstGeom prst="snip1Rect">
            <a:avLst>
              <a:gd name="adj" fmla="val 16667"/>
            </a:avLst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0"/>
          <p:cNvSpPr/>
          <p:nvPr/>
        </p:nvSpPr>
        <p:spPr>
          <a:xfrm>
            <a:off x="4735900" y="3893375"/>
            <a:ext cx="4237800" cy="1067400"/>
          </a:xfrm>
          <a:prstGeom prst="snip1Rect">
            <a:avLst>
              <a:gd name="adj" fmla="val 16667"/>
            </a:avLst>
          </a:prstGeom>
          <a:solidFill>
            <a:srgbClr val="9FC5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0"/>
          <p:cNvSpPr txBox="1">
            <a:spLocks noGrp="1"/>
          </p:cNvSpPr>
          <p:nvPr>
            <p:ph type="subTitle" idx="1"/>
          </p:nvPr>
        </p:nvSpPr>
        <p:spPr>
          <a:xfrm>
            <a:off x="5651000" y="463886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subTitle" idx="2"/>
          </p:nvPr>
        </p:nvSpPr>
        <p:spPr>
          <a:xfrm>
            <a:off x="5651000" y="1676668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20"/>
          <p:cNvSpPr txBox="1">
            <a:spLocks noGrp="1"/>
          </p:cNvSpPr>
          <p:nvPr>
            <p:ph type="subTitle" idx="3"/>
          </p:nvPr>
        </p:nvSpPr>
        <p:spPr>
          <a:xfrm>
            <a:off x="5651000" y="2919227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0"/>
          <p:cNvSpPr txBox="1">
            <a:spLocks noGrp="1"/>
          </p:cNvSpPr>
          <p:nvPr>
            <p:ph type="subTitle" idx="4"/>
          </p:nvPr>
        </p:nvSpPr>
        <p:spPr>
          <a:xfrm>
            <a:off x="5651000" y="4170536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0"/>
          <p:cNvSpPr txBox="1">
            <a:spLocks noGrp="1"/>
          </p:cNvSpPr>
          <p:nvPr>
            <p:ph type="subTitle" idx="5"/>
          </p:nvPr>
        </p:nvSpPr>
        <p:spPr>
          <a:xfrm>
            <a:off x="5651000" y="76211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subTitle" idx="6"/>
          </p:nvPr>
        </p:nvSpPr>
        <p:spPr>
          <a:xfrm>
            <a:off x="5651000" y="1288993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subTitle" idx="7"/>
          </p:nvPr>
        </p:nvSpPr>
        <p:spPr>
          <a:xfrm>
            <a:off x="5651000" y="2531552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8"/>
          </p:nvPr>
        </p:nvSpPr>
        <p:spPr>
          <a:xfrm>
            <a:off x="5651000" y="3782861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two blue columns">
  <p:cSld name="CUSTOM_5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/>
          <p:nvPr/>
        </p:nvSpPr>
        <p:spPr>
          <a:xfrm>
            <a:off x="0" y="-18450"/>
            <a:ext cx="4572000" cy="51804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2"/>
          <p:cNvSpPr/>
          <p:nvPr/>
        </p:nvSpPr>
        <p:spPr>
          <a:xfrm>
            <a:off x="4572000" y="-18450"/>
            <a:ext cx="4572000" cy="5180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2"/>
          <p:cNvSpPr txBox="1">
            <a:spLocks noGrp="1"/>
          </p:cNvSpPr>
          <p:nvPr>
            <p:ph type="body" idx="1"/>
          </p:nvPr>
        </p:nvSpPr>
        <p:spPr>
          <a:xfrm>
            <a:off x="439250" y="1969044"/>
            <a:ext cx="36756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2"/>
          <p:cNvSpPr txBox="1">
            <a:spLocks noGrp="1"/>
          </p:cNvSpPr>
          <p:nvPr>
            <p:ph type="body" idx="2"/>
          </p:nvPr>
        </p:nvSpPr>
        <p:spPr>
          <a:xfrm>
            <a:off x="5011250" y="1969044"/>
            <a:ext cx="36756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1pPr>
            <a:lvl2pPr marL="914400" lvl="1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4003200" y="4796250"/>
            <a:ext cx="1137600" cy="3657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 type="titleOnly">
  <p:cSld name="TITLE_ONLY">
    <p:bg>
      <p:bgPr>
        <a:solidFill>
          <a:srgbClr val="073763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>
            <a:spLocks noGrp="1"/>
          </p:cNvSpPr>
          <p:nvPr>
            <p:ph type="title"/>
          </p:nvPr>
        </p:nvSpPr>
        <p:spPr>
          <a:xfrm>
            <a:off x="559500" y="2005425"/>
            <a:ext cx="7998000" cy="9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6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97" name="Google Shape;197;p24"/>
          <p:cNvCxnSpPr/>
          <p:nvPr/>
        </p:nvCxnSpPr>
        <p:spPr>
          <a:xfrm>
            <a:off x="4314750" y="1999950"/>
            <a:ext cx="5145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Google Shape;198;p24"/>
          <p:cNvSpPr txBox="1">
            <a:spLocks noGrp="1"/>
          </p:cNvSpPr>
          <p:nvPr>
            <p:ph type="subTitle" idx="1"/>
          </p:nvPr>
        </p:nvSpPr>
        <p:spPr>
          <a:xfrm>
            <a:off x="1230601" y="2988000"/>
            <a:ext cx="6682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73763"/>
              </a:buClr>
              <a:buSzPts val="2800"/>
              <a:buFont typeface="Montserrat"/>
              <a:buNone/>
              <a:defRPr sz="2800" b="1" i="0" u="none" strike="noStrike" cap="none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68475" y="15220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7" r:id="rId5"/>
    <p:sldLayoutId id="2147483664" r:id="rId6"/>
    <p:sldLayoutId id="2147483666" r:id="rId7"/>
    <p:sldLayoutId id="2147483668" r:id="rId8"/>
    <p:sldLayoutId id="2147483670" r:id="rId9"/>
    <p:sldLayoutId id="2147483671" r:id="rId10"/>
    <p:sldLayoutId id="2147483676" r:id="rId11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peterrudder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4BA0F-3FFE-7846-A5EA-5D2AEBA845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CLASSIFYING ELECTORATES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12564A-372E-074A-A9EE-1DAC4DE07169}"/>
              </a:ext>
            </a:extLst>
          </p:cNvPr>
          <p:cNvSpPr txBox="1"/>
          <p:nvPr/>
        </p:nvSpPr>
        <p:spPr>
          <a:xfrm>
            <a:off x="7116050" y="4463219"/>
            <a:ext cx="17162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Montserrat"/>
              </a:rPr>
              <a:t>Peter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b="1" dirty="0">
                <a:solidFill>
                  <a:schemeClr val="bg1"/>
                </a:solidFill>
                <a:latin typeface="Montserrat"/>
                <a:sym typeface="Montserrat"/>
              </a:rPr>
              <a:t>Rudder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126B5A-0050-A44E-8F53-EB01E3F0BEB3}"/>
              </a:ext>
            </a:extLst>
          </p:cNvPr>
          <p:cNvSpPr txBox="1"/>
          <p:nvPr/>
        </p:nvSpPr>
        <p:spPr>
          <a:xfrm>
            <a:off x="1728670" y="3679030"/>
            <a:ext cx="55723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  <a:sym typeface="Montserrat"/>
              </a:rPr>
              <a:t>A DATA DRIVEN APPROACH TO PREDICTING </a:t>
            </a:r>
            <a:r>
              <a:rPr lang="en-US" b="1" dirty="0">
                <a:solidFill>
                  <a:schemeClr val="bg1"/>
                </a:solidFill>
                <a:latin typeface="Montserrat"/>
              </a:rPr>
              <a:t>ELECTIONS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AND DISCOVERING ELECTORATE VOTING PATTERNS</a:t>
            </a:r>
          </a:p>
        </p:txBody>
      </p:sp>
    </p:spTree>
    <p:extLst>
      <p:ext uri="{BB962C8B-B14F-4D97-AF65-F5344CB8AC3E}">
        <p14:creationId xmlns:p14="http://schemas.microsoft.com/office/powerpoint/2010/main" val="4990066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8"/>
          <p:cNvSpPr txBox="1">
            <a:spLocks noGrp="1"/>
          </p:cNvSpPr>
          <p:nvPr>
            <p:ph type="body" idx="4294967295"/>
          </p:nvPr>
        </p:nvSpPr>
        <p:spPr>
          <a:xfrm>
            <a:off x="361715" y="1217975"/>
            <a:ext cx="3712200" cy="335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AU" sz="1200" dirty="0">
              <a:solidFill>
                <a:schemeClr val="lt1"/>
              </a:solidFill>
            </a:endParaRP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Tram to work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Non-indigenous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Education not stated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Never married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Work in public admin and safety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Not attending education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Work in mining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Not religious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Work in manufacturing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South Eastern European heritage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3AC058-FF05-E148-BC5A-049923AFF612}"/>
              </a:ext>
            </a:extLst>
          </p:cNvPr>
          <p:cNvSpPr txBox="1"/>
          <p:nvPr/>
        </p:nvSpPr>
        <p:spPr>
          <a:xfrm>
            <a:off x="430622" y="472603"/>
            <a:ext cx="26500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Montserrat"/>
                <a:sym typeface="Montserrat"/>
              </a:rPr>
              <a:t>Top left </a:t>
            </a:r>
          </a:p>
          <a:p>
            <a:r>
              <a:rPr lang="en-US" sz="2000" b="1" dirty="0">
                <a:solidFill>
                  <a:schemeClr val="bg1"/>
                </a:solidFill>
                <a:latin typeface="Montserrat"/>
                <a:sym typeface="Montserrat"/>
              </a:rPr>
              <a:t>leaning predictors</a:t>
            </a:r>
            <a:endParaRPr lang="en-US" sz="2000" b="1" dirty="0">
              <a:solidFill>
                <a:schemeClr val="bg1"/>
              </a:solidFill>
              <a:latin typeface="Montserra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E380BF-2016-CD4F-90A3-53028BA18191}"/>
              </a:ext>
            </a:extLst>
          </p:cNvPr>
          <p:cNvSpPr txBox="1"/>
          <p:nvPr/>
        </p:nvSpPr>
        <p:spPr>
          <a:xfrm>
            <a:off x="5067124" y="472603"/>
            <a:ext cx="26500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Montserrat"/>
              </a:defRPr>
            </a:lvl1pPr>
          </a:lstStyle>
          <a:p>
            <a:r>
              <a:rPr lang="en-US" dirty="0"/>
              <a:t>Top right </a:t>
            </a:r>
          </a:p>
          <a:p>
            <a:r>
              <a:rPr lang="en-US" dirty="0"/>
              <a:t>leaning predictors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4DC3E78B-77FC-9A43-B5D0-8A3C07C91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543" y="472603"/>
            <a:ext cx="745372" cy="745372"/>
          </a:xfrm>
          <a:prstGeom prst="rect">
            <a:avLst/>
          </a:prstGeom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01E0AAC2-2524-7F4F-973C-8E1377BEC0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8178" y="472775"/>
            <a:ext cx="745200" cy="745200"/>
          </a:xfrm>
          <a:prstGeom prst="rect">
            <a:avLst/>
          </a:prstGeom>
        </p:spPr>
      </p:pic>
      <p:sp>
        <p:nvSpPr>
          <p:cNvPr id="12" name="Google Shape;449;p48">
            <a:extLst>
              <a:ext uri="{FF2B5EF4-FFF2-40B4-BE49-F238E27FC236}">
                <a16:creationId xmlns:a16="http://schemas.microsoft.com/office/drawing/2014/main" id="{912585CA-14AA-3449-A716-9226CC54F440}"/>
              </a:ext>
            </a:extLst>
          </p:cNvPr>
          <p:cNvSpPr txBox="1">
            <a:spLocks/>
          </p:cNvSpPr>
          <p:nvPr/>
        </p:nvSpPr>
        <p:spPr>
          <a:xfrm>
            <a:off x="5001178" y="1217974"/>
            <a:ext cx="3712200" cy="335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14300" indent="0">
              <a:lnSpc>
                <a:spcPct val="150000"/>
              </a:lnSpc>
              <a:buClr>
                <a:schemeClr val="lt1"/>
              </a:buClr>
              <a:buNone/>
            </a:pPr>
            <a:endParaRPr lang="en-AU" sz="1200" b="1" dirty="0">
              <a:solidFill>
                <a:schemeClr val="lt1"/>
              </a:solidFill>
            </a:endParaRP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Work in wholesale trade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Work in retail trade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Finished school up to year 11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Married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Work over 49 hours p/w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Work in real estate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Western European heritage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Mortgage $3000-$3999 p/m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Work in Government/Defence</a:t>
            </a:r>
          </a:p>
          <a:p>
            <a:pPr>
              <a:lnSpc>
                <a:spcPct val="150000"/>
              </a:lnSpc>
              <a:buClr>
                <a:schemeClr val="lt1"/>
              </a:buClr>
              <a:buFont typeface="+mj-lt"/>
              <a:buAutoNum type="arabicPeriod"/>
            </a:pPr>
            <a:r>
              <a:rPr lang="en-AU" sz="1200" b="1" dirty="0">
                <a:solidFill>
                  <a:schemeClr val="lt1"/>
                </a:solidFill>
              </a:rPr>
              <a:t>Mortgage $4000-$4999 p/m</a:t>
            </a:r>
            <a:endParaRPr lang="en-AU" sz="1200" dirty="0">
              <a:solidFill>
                <a:schemeClr val="lt1"/>
              </a:solidFill>
            </a:endParaRPr>
          </a:p>
          <a:p>
            <a:pPr marL="0" indent="0">
              <a:lnSpc>
                <a:spcPct val="150000"/>
              </a:lnSpc>
              <a:buClr>
                <a:schemeClr val="dk1"/>
              </a:buClr>
              <a:buSzPts val="1100"/>
              <a:buFont typeface="Arial"/>
              <a:buNone/>
            </a:pPr>
            <a:endParaRPr lang="en-AU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04310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1"/>
          <p:cNvSpPr txBox="1">
            <a:spLocks noGrp="1"/>
          </p:cNvSpPr>
          <p:nvPr>
            <p:ph type="title" idx="4294967295"/>
          </p:nvPr>
        </p:nvSpPr>
        <p:spPr>
          <a:xfrm>
            <a:off x="1038400" y="701175"/>
            <a:ext cx="729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4"/>
                </a:solidFill>
              </a:rPr>
              <a:t>Applications</a:t>
            </a:r>
            <a:endParaRPr dirty="0"/>
          </a:p>
        </p:txBody>
      </p:sp>
      <p:sp>
        <p:nvSpPr>
          <p:cNvPr id="469" name="Google Shape;469;p51"/>
          <p:cNvSpPr txBox="1"/>
          <p:nvPr/>
        </p:nvSpPr>
        <p:spPr>
          <a:xfrm>
            <a:off x="3392250" y="2574450"/>
            <a:ext cx="4766700" cy="5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ACCESSIBILITY</a:t>
            </a:r>
            <a:endParaRPr b="1" dirty="0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Give everyone the means to find out what influences their electorate’s voting patterns</a:t>
            </a:r>
            <a:endParaRPr sz="1200" dirty="0">
              <a:solidFill>
                <a:srgbClr val="07376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7376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7376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0" name="Google Shape;470;p51"/>
          <p:cNvSpPr txBox="1"/>
          <p:nvPr/>
        </p:nvSpPr>
        <p:spPr>
          <a:xfrm>
            <a:off x="3392250" y="3259817"/>
            <a:ext cx="47667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FLEXIBILITY</a:t>
            </a:r>
            <a:endParaRPr b="1" dirty="0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073763"/>
                </a:solidFill>
                <a:latin typeface="Montserrat"/>
                <a:sym typeface="Montserrat"/>
              </a:rPr>
              <a:t>The data can be used to predict other targets such as seat swing, turnout levels and more election variables, the more data the better the model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71" name="Google Shape;471;p51"/>
          <p:cNvSpPr txBox="1"/>
          <p:nvPr/>
        </p:nvSpPr>
        <p:spPr>
          <a:xfrm>
            <a:off x="3392249" y="1979375"/>
            <a:ext cx="4939751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OBJECTIVITY</a:t>
            </a:r>
            <a:endParaRPr b="1" dirty="0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rgbClr val="073763"/>
                </a:solidFill>
                <a:latin typeface="Montserrat"/>
                <a:sym typeface="Montserrat"/>
              </a:rPr>
              <a:t>Less polling dependent method of predicting future elections</a:t>
            </a:r>
            <a:endParaRPr dirty="0"/>
          </a:p>
        </p:txBody>
      </p:sp>
      <p:grpSp>
        <p:nvGrpSpPr>
          <p:cNvPr id="472" name="Google Shape;472;p51"/>
          <p:cNvGrpSpPr/>
          <p:nvPr/>
        </p:nvGrpSpPr>
        <p:grpSpPr>
          <a:xfrm>
            <a:off x="1160424" y="1979377"/>
            <a:ext cx="1897620" cy="2766607"/>
            <a:chOff x="1160424" y="1979377"/>
            <a:chExt cx="1897620" cy="2766607"/>
          </a:xfrm>
        </p:grpSpPr>
        <p:sp>
          <p:nvSpPr>
            <p:cNvPr id="473" name="Google Shape;473;p51"/>
            <p:cNvSpPr/>
            <p:nvPr/>
          </p:nvSpPr>
          <p:spPr>
            <a:xfrm>
              <a:off x="1160424" y="2368525"/>
              <a:ext cx="246902" cy="2377459"/>
            </a:xfrm>
            <a:custGeom>
              <a:avLst/>
              <a:gdLst/>
              <a:ahLst/>
              <a:cxnLst/>
              <a:rect l="l" t="t" r="r" b="b"/>
              <a:pathLst>
                <a:path w="3717" h="37621" extrusionOk="0">
                  <a:moveTo>
                    <a:pt x="0" y="0"/>
                  </a:moveTo>
                  <a:lnTo>
                    <a:pt x="0" y="37621"/>
                  </a:lnTo>
                  <a:lnTo>
                    <a:pt x="3716" y="37621"/>
                  </a:lnTo>
                  <a:lnTo>
                    <a:pt x="3716" y="0"/>
                  </a:ln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51"/>
            <p:cNvSpPr/>
            <p:nvPr/>
          </p:nvSpPr>
          <p:spPr>
            <a:xfrm>
              <a:off x="1160425" y="1979377"/>
              <a:ext cx="1897619" cy="504043"/>
            </a:xfrm>
            <a:custGeom>
              <a:avLst/>
              <a:gdLst/>
              <a:ahLst/>
              <a:cxnLst/>
              <a:rect l="l" t="t" r="r" b="b"/>
              <a:pathLst>
                <a:path w="30028" h="7976" extrusionOk="0">
                  <a:moveTo>
                    <a:pt x="25687" y="1"/>
                  </a:moveTo>
                  <a:lnTo>
                    <a:pt x="25687" y="2090"/>
                  </a:lnTo>
                  <a:lnTo>
                    <a:pt x="4042" y="2090"/>
                  </a:lnTo>
                  <a:lnTo>
                    <a:pt x="1" y="6158"/>
                  </a:lnTo>
                  <a:lnTo>
                    <a:pt x="25687" y="6158"/>
                  </a:lnTo>
                  <a:lnTo>
                    <a:pt x="25687" y="7975"/>
                  </a:lnTo>
                  <a:lnTo>
                    <a:pt x="30027" y="3988"/>
                  </a:lnTo>
                  <a:lnTo>
                    <a:pt x="25687" y="1"/>
                  </a:ln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5" name="Google Shape;475;p51"/>
          <p:cNvGrpSpPr/>
          <p:nvPr/>
        </p:nvGrpSpPr>
        <p:grpSpPr>
          <a:xfrm>
            <a:off x="1482667" y="2589654"/>
            <a:ext cx="1570206" cy="2156345"/>
            <a:chOff x="1482667" y="2589654"/>
            <a:chExt cx="1570206" cy="2156345"/>
          </a:xfrm>
        </p:grpSpPr>
        <p:sp>
          <p:nvSpPr>
            <p:cNvPr id="476" name="Google Shape;476;p51"/>
            <p:cNvSpPr/>
            <p:nvPr/>
          </p:nvSpPr>
          <p:spPr>
            <a:xfrm>
              <a:off x="1482675" y="2968450"/>
              <a:ext cx="246896" cy="1777549"/>
            </a:xfrm>
            <a:custGeom>
              <a:avLst/>
              <a:gdLst/>
              <a:ahLst/>
              <a:cxnLst/>
              <a:rect l="l" t="t" r="r" b="b"/>
              <a:pathLst>
                <a:path w="4070" h="28128" extrusionOk="0">
                  <a:moveTo>
                    <a:pt x="1" y="0"/>
                  </a:moveTo>
                  <a:lnTo>
                    <a:pt x="1" y="28128"/>
                  </a:lnTo>
                  <a:lnTo>
                    <a:pt x="4069" y="2812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51"/>
            <p:cNvSpPr/>
            <p:nvPr/>
          </p:nvSpPr>
          <p:spPr>
            <a:xfrm>
              <a:off x="1482667" y="2589654"/>
              <a:ext cx="1570206" cy="502274"/>
            </a:xfrm>
            <a:custGeom>
              <a:avLst/>
              <a:gdLst/>
              <a:ahLst/>
              <a:cxnLst/>
              <a:rect l="l" t="t" r="r" b="b"/>
              <a:pathLst>
                <a:path w="24847" h="7948" extrusionOk="0">
                  <a:moveTo>
                    <a:pt x="20506" y="0"/>
                  </a:moveTo>
                  <a:lnTo>
                    <a:pt x="20506" y="1926"/>
                  </a:lnTo>
                  <a:lnTo>
                    <a:pt x="4042" y="1926"/>
                  </a:lnTo>
                  <a:lnTo>
                    <a:pt x="1" y="5994"/>
                  </a:lnTo>
                  <a:lnTo>
                    <a:pt x="20506" y="5994"/>
                  </a:lnTo>
                  <a:lnTo>
                    <a:pt x="20506" y="7947"/>
                  </a:lnTo>
                  <a:lnTo>
                    <a:pt x="24846" y="3987"/>
                  </a:lnTo>
                  <a:lnTo>
                    <a:pt x="20506" y="0"/>
                  </a:ln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51"/>
          <p:cNvGrpSpPr/>
          <p:nvPr/>
        </p:nvGrpSpPr>
        <p:grpSpPr>
          <a:xfrm>
            <a:off x="1810075" y="3198162"/>
            <a:ext cx="1242801" cy="1547827"/>
            <a:chOff x="1810075" y="3198162"/>
            <a:chExt cx="1242801" cy="1547827"/>
          </a:xfrm>
        </p:grpSpPr>
        <p:sp>
          <p:nvSpPr>
            <p:cNvPr id="479" name="Google Shape;479;p51"/>
            <p:cNvSpPr/>
            <p:nvPr/>
          </p:nvSpPr>
          <p:spPr>
            <a:xfrm>
              <a:off x="1810075" y="3568350"/>
              <a:ext cx="257204" cy="1177639"/>
            </a:xfrm>
            <a:custGeom>
              <a:avLst/>
              <a:gdLst/>
              <a:ahLst/>
              <a:cxnLst/>
              <a:rect l="l" t="t" r="r" b="b"/>
              <a:pathLst>
                <a:path w="4747" h="18635" extrusionOk="0">
                  <a:moveTo>
                    <a:pt x="0" y="1"/>
                  </a:moveTo>
                  <a:lnTo>
                    <a:pt x="0" y="18635"/>
                  </a:lnTo>
                  <a:lnTo>
                    <a:pt x="4747" y="18635"/>
                  </a:lnTo>
                  <a:lnTo>
                    <a:pt x="4747" y="1"/>
                  </a:ln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51"/>
            <p:cNvSpPr/>
            <p:nvPr/>
          </p:nvSpPr>
          <p:spPr>
            <a:xfrm>
              <a:off x="1810084" y="3198162"/>
              <a:ext cx="1242793" cy="503980"/>
            </a:xfrm>
            <a:custGeom>
              <a:avLst/>
              <a:gdLst/>
              <a:ahLst/>
              <a:cxnLst/>
              <a:rect l="l" t="t" r="r" b="b"/>
              <a:pathLst>
                <a:path w="19666" h="7975" extrusionOk="0">
                  <a:moveTo>
                    <a:pt x="15325" y="0"/>
                  </a:moveTo>
                  <a:lnTo>
                    <a:pt x="15325" y="1790"/>
                  </a:lnTo>
                  <a:lnTo>
                    <a:pt x="4042" y="1790"/>
                  </a:lnTo>
                  <a:lnTo>
                    <a:pt x="0" y="5859"/>
                  </a:lnTo>
                  <a:lnTo>
                    <a:pt x="15325" y="5859"/>
                  </a:lnTo>
                  <a:lnTo>
                    <a:pt x="15325" y="7974"/>
                  </a:lnTo>
                  <a:lnTo>
                    <a:pt x="19665" y="3987"/>
                  </a:lnTo>
                  <a:lnTo>
                    <a:pt x="15325" y="0"/>
                  </a:lnTo>
                  <a:close/>
                </a:path>
              </a:pathLst>
            </a:cu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0"/>
          <p:cNvSpPr txBox="1">
            <a:spLocks noGrp="1"/>
          </p:cNvSpPr>
          <p:nvPr>
            <p:ph type="body" idx="4294967295"/>
          </p:nvPr>
        </p:nvSpPr>
        <p:spPr>
          <a:xfrm>
            <a:off x="-7041800" y="-957350"/>
            <a:ext cx="8254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</a:rPr>
              <a:t>Because key words are great for catching your audience’s attention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  <p:sp>
        <p:nvSpPr>
          <p:cNvPr id="461" name="Google Shape;461;p50"/>
          <p:cNvSpPr txBox="1">
            <a:spLocks noGrp="1"/>
          </p:cNvSpPr>
          <p:nvPr>
            <p:ph type="title"/>
          </p:nvPr>
        </p:nvSpPr>
        <p:spPr>
          <a:xfrm>
            <a:off x="559500" y="2005425"/>
            <a:ext cx="7998000" cy="9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AU" dirty="0"/>
              <a:t>F</a:t>
            </a:r>
            <a:r>
              <a:rPr lang="es" dirty="0"/>
              <a:t>inder.py</a:t>
            </a:r>
            <a:endParaRPr dirty="0"/>
          </a:p>
        </p:txBody>
      </p:sp>
      <p:sp>
        <p:nvSpPr>
          <p:cNvPr id="462" name="Google Shape;462;p50"/>
          <p:cNvSpPr txBox="1">
            <a:spLocks noGrp="1"/>
          </p:cNvSpPr>
          <p:nvPr>
            <p:ph type="subTitle" idx="1"/>
          </p:nvPr>
        </p:nvSpPr>
        <p:spPr>
          <a:xfrm>
            <a:off x="1230601" y="2988000"/>
            <a:ext cx="6682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dirty="0"/>
              <a:t>A quick demonstration for a use case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4"/>
          <p:cNvSpPr txBox="1">
            <a:spLocks noGrp="1"/>
          </p:cNvSpPr>
          <p:nvPr>
            <p:ph type="title"/>
          </p:nvPr>
        </p:nvSpPr>
        <p:spPr>
          <a:xfrm>
            <a:off x="732775" y="728079"/>
            <a:ext cx="7798800" cy="5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s" dirty="0"/>
              <a:t>Finder.py cost estimates</a:t>
            </a:r>
            <a:endParaRPr dirty="0"/>
          </a:p>
        </p:txBody>
      </p:sp>
      <p:sp>
        <p:nvSpPr>
          <p:cNvPr id="506" name="Google Shape;506;p54"/>
          <p:cNvSpPr/>
          <p:nvPr/>
        </p:nvSpPr>
        <p:spPr>
          <a:xfrm>
            <a:off x="3181364" y="2661404"/>
            <a:ext cx="940688" cy="31654"/>
          </a:xfrm>
          <a:custGeom>
            <a:avLst/>
            <a:gdLst/>
            <a:ahLst/>
            <a:cxnLst/>
            <a:rect l="l" t="t" r="r" b="b"/>
            <a:pathLst>
              <a:path w="12125" h="408" extrusionOk="0">
                <a:moveTo>
                  <a:pt x="0" y="1"/>
                </a:moveTo>
                <a:lnTo>
                  <a:pt x="0" y="408"/>
                </a:lnTo>
                <a:lnTo>
                  <a:pt x="11555" y="408"/>
                </a:lnTo>
                <a:lnTo>
                  <a:pt x="12125" y="191"/>
                </a:lnTo>
                <a:lnTo>
                  <a:pt x="11555" y="1"/>
                </a:lnTo>
                <a:close/>
              </a:path>
            </a:pathLst>
          </a:cu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54"/>
          <p:cNvSpPr/>
          <p:nvPr/>
        </p:nvSpPr>
        <p:spPr>
          <a:xfrm>
            <a:off x="5075201" y="2661404"/>
            <a:ext cx="938593" cy="31654"/>
          </a:xfrm>
          <a:custGeom>
            <a:avLst/>
            <a:gdLst/>
            <a:ahLst/>
            <a:cxnLst/>
            <a:rect l="l" t="t" r="r" b="b"/>
            <a:pathLst>
              <a:path w="12098" h="408" extrusionOk="0">
                <a:moveTo>
                  <a:pt x="1" y="1"/>
                </a:moveTo>
                <a:lnTo>
                  <a:pt x="1" y="408"/>
                </a:lnTo>
                <a:lnTo>
                  <a:pt x="11555" y="408"/>
                </a:lnTo>
                <a:lnTo>
                  <a:pt x="12098" y="191"/>
                </a:lnTo>
                <a:lnTo>
                  <a:pt x="11555" y="1"/>
                </a:lnTo>
                <a:close/>
              </a:path>
            </a:pathLst>
          </a:cu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54"/>
          <p:cNvSpPr txBox="1"/>
          <p:nvPr/>
        </p:nvSpPr>
        <p:spPr>
          <a:xfrm>
            <a:off x="1858856" y="3336031"/>
            <a:ext cx="17574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AU" sz="1200" dirty="0">
                <a:solidFill>
                  <a:srgbClr val="073763"/>
                </a:solidFill>
                <a:latin typeface="Montserrat"/>
              </a:rPr>
              <a:t>$5,000 - $10,000</a:t>
            </a:r>
          </a:p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n-AU" sz="1200" dirty="0">
                <a:solidFill>
                  <a:srgbClr val="073763"/>
                </a:solidFill>
                <a:latin typeface="Montserrat"/>
              </a:rPr>
              <a:t>Data licensing</a:t>
            </a:r>
            <a:endParaRPr sz="1200" dirty="0">
              <a:solidFill>
                <a:srgbClr val="073763"/>
              </a:solidFill>
              <a:latin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54"/>
          <p:cNvSpPr txBox="1"/>
          <p:nvPr/>
        </p:nvSpPr>
        <p:spPr>
          <a:xfrm>
            <a:off x="1881820" y="1502158"/>
            <a:ext cx="169267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MODEL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1" i="0" u="none" strike="noStrike" cap="none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DEVELOPMENT</a:t>
            </a:r>
            <a:endParaRPr sz="1400" b="0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54"/>
          <p:cNvSpPr txBox="1"/>
          <p:nvPr/>
        </p:nvSpPr>
        <p:spPr>
          <a:xfrm>
            <a:off x="3728347" y="1498744"/>
            <a:ext cx="1692670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AU" b="1" dirty="0">
                <a:solidFill>
                  <a:schemeClr val="accent4"/>
                </a:solidFill>
                <a:latin typeface="Montserrat"/>
                <a:sym typeface="Montserrat"/>
              </a:rPr>
              <a:t>WEB APP DEPLOYMENT</a:t>
            </a:r>
            <a:endParaRPr b="1" dirty="0">
              <a:solidFill>
                <a:schemeClr val="accent4"/>
              </a:solidFill>
              <a:latin typeface="Montserrat"/>
              <a:sym typeface="Montserrat"/>
            </a:endParaRPr>
          </a:p>
        </p:txBody>
      </p:sp>
      <p:sp>
        <p:nvSpPr>
          <p:cNvPr id="512" name="Google Shape;512;p54"/>
          <p:cNvSpPr txBox="1"/>
          <p:nvPr/>
        </p:nvSpPr>
        <p:spPr>
          <a:xfrm>
            <a:off x="5809609" y="1577581"/>
            <a:ext cx="1353138" cy="3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b="1" dirty="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MARKETING</a:t>
            </a:r>
            <a:endParaRPr sz="1400" b="0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54"/>
          <p:cNvSpPr txBox="1"/>
          <p:nvPr/>
        </p:nvSpPr>
        <p:spPr>
          <a:xfrm>
            <a:off x="3763856" y="3336031"/>
            <a:ext cx="17574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AU" sz="1200" dirty="0">
                <a:solidFill>
                  <a:srgbClr val="073763"/>
                </a:solidFill>
                <a:latin typeface="Montserrat"/>
              </a:rPr>
              <a:t>$1,500 - $3,000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AU" sz="1200" dirty="0">
                <a:solidFill>
                  <a:srgbClr val="073763"/>
                </a:solidFill>
                <a:latin typeface="Montserrat"/>
              </a:rPr>
              <a:t>Free lance web dev + domain hire</a:t>
            </a:r>
            <a:endParaRPr sz="1200" dirty="0">
              <a:solidFill>
                <a:srgbClr val="073763"/>
              </a:solidFill>
              <a:latin typeface="Montserrat"/>
            </a:endParaRPr>
          </a:p>
        </p:txBody>
      </p:sp>
      <p:sp>
        <p:nvSpPr>
          <p:cNvPr id="515" name="Google Shape;515;p54"/>
          <p:cNvSpPr txBox="1"/>
          <p:nvPr/>
        </p:nvSpPr>
        <p:spPr>
          <a:xfrm>
            <a:off x="5613621" y="3289728"/>
            <a:ext cx="1757400" cy="75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AU" sz="1200" dirty="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$0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AU" sz="1200" b="0" i="0" u="none" strike="noStrike" cap="none" dirty="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Word of mouth &amp;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AU" sz="1200" dirty="0">
                <a:solidFill>
                  <a:srgbClr val="073763"/>
                </a:solidFill>
                <a:latin typeface="Montserrat"/>
                <a:ea typeface="Montserrat"/>
                <a:cs typeface="Montserrat"/>
                <a:sym typeface="Montserrat"/>
              </a:rPr>
              <a:t>Social media</a:t>
            </a:r>
            <a:endParaRPr sz="1200" b="0" i="0" u="none" strike="noStrike" cap="none" dirty="0">
              <a:solidFill>
                <a:srgbClr val="07376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rgbClr val="07376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17" name="Google Shape;517;p54"/>
          <p:cNvGrpSpPr/>
          <p:nvPr/>
        </p:nvGrpSpPr>
        <p:grpSpPr>
          <a:xfrm>
            <a:off x="4210325" y="2017556"/>
            <a:ext cx="787152" cy="1289952"/>
            <a:chOff x="2960169" y="1796100"/>
            <a:chExt cx="787152" cy="1289952"/>
          </a:xfrm>
        </p:grpSpPr>
        <p:sp>
          <p:nvSpPr>
            <p:cNvPr id="518" name="Google Shape;518;p54"/>
            <p:cNvSpPr/>
            <p:nvPr/>
          </p:nvSpPr>
          <p:spPr>
            <a:xfrm>
              <a:off x="3006485" y="2096961"/>
              <a:ext cx="694519" cy="692424"/>
            </a:xfrm>
            <a:custGeom>
              <a:avLst/>
              <a:gdLst/>
              <a:ahLst/>
              <a:cxnLst/>
              <a:rect l="l" t="t" r="r" b="b"/>
              <a:pathLst>
                <a:path w="8952" h="8925" extrusionOk="0">
                  <a:moveTo>
                    <a:pt x="4476" y="1"/>
                  </a:moveTo>
                  <a:cubicBezTo>
                    <a:pt x="2008" y="1"/>
                    <a:pt x="0" y="2008"/>
                    <a:pt x="0" y="4476"/>
                  </a:cubicBezTo>
                  <a:cubicBezTo>
                    <a:pt x="0" y="6917"/>
                    <a:pt x="2008" y="8925"/>
                    <a:pt x="4476" y="8925"/>
                  </a:cubicBezTo>
                  <a:cubicBezTo>
                    <a:pt x="6944" y="8925"/>
                    <a:pt x="8951" y="6944"/>
                    <a:pt x="8951" y="4476"/>
                  </a:cubicBezTo>
                  <a:cubicBezTo>
                    <a:pt x="8951" y="2008"/>
                    <a:pt x="6944" y="1"/>
                    <a:pt x="4476" y="1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54"/>
            <p:cNvSpPr/>
            <p:nvPr/>
          </p:nvSpPr>
          <p:spPr>
            <a:xfrm>
              <a:off x="2960169" y="1796100"/>
              <a:ext cx="787152" cy="463012"/>
            </a:xfrm>
            <a:custGeom>
              <a:avLst/>
              <a:gdLst/>
              <a:ahLst/>
              <a:cxnLst/>
              <a:rect l="l" t="t" r="r" b="b"/>
              <a:pathLst>
                <a:path w="10146" h="5968" extrusionOk="0">
                  <a:moveTo>
                    <a:pt x="4910" y="0"/>
                  </a:moveTo>
                  <a:lnTo>
                    <a:pt x="4910" y="2740"/>
                  </a:lnTo>
                  <a:cubicBezTo>
                    <a:pt x="2713" y="2794"/>
                    <a:pt x="896" y="4014"/>
                    <a:pt x="1" y="5967"/>
                  </a:cubicBezTo>
                  <a:lnTo>
                    <a:pt x="299" y="5967"/>
                  </a:lnTo>
                  <a:cubicBezTo>
                    <a:pt x="1167" y="4150"/>
                    <a:pt x="2984" y="3038"/>
                    <a:pt x="5073" y="3038"/>
                  </a:cubicBezTo>
                  <a:cubicBezTo>
                    <a:pt x="7161" y="3038"/>
                    <a:pt x="8979" y="4150"/>
                    <a:pt x="9847" y="5967"/>
                  </a:cubicBezTo>
                  <a:lnTo>
                    <a:pt x="10145" y="5967"/>
                  </a:lnTo>
                  <a:cubicBezTo>
                    <a:pt x="9277" y="4014"/>
                    <a:pt x="7378" y="2794"/>
                    <a:pt x="5181" y="2740"/>
                  </a:cubicBezTo>
                  <a:lnTo>
                    <a:pt x="5181" y="0"/>
                  </a:lnTo>
                  <a:close/>
                </a:path>
              </a:pathLst>
            </a:cu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54"/>
            <p:cNvSpPr/>
            <p:nvPr/>
          </p:nvSpPr>
          <p:spPr>
            <a:xfrm>
              <a:off x="2960169" y="2631496"/>
              <a:ext cx="787152" cy="454556"/>
            </a:xfrm>
            <a:custGeom>
              <a:avLst/>
              <a:gdLst/>
              <a:ahLst/>
              <a:cxnLst/>
              <a:rect l="l" t="t" r="r" b="b"/>
              <a:pathLst>
                <a:path w="10146" h="5859" extrusionOk="0">
                  <a:moveTo>
                    <a:pt x="1" y="0"/>
                  </a:moveTo>
                  <a:cubicBezTo>
                    <a:pt x="896" y="1818"/>
                    <a:pt x="2713" y="3147"/>
                    <a:pt x="4910" y="3201"/>
                  </a:cubicBezTo>
                  <a:lnTo>
                    <a:pt x="4910" y="5859"/>
                  </a:lnTo>
                  <a:lnTo>
                    <a:pt x="5181" y="5859"/>
                  </a:lnTo>
                  <a:lnTo>
                    <a:pt x="5181" y="3201"/>
                  </a:lnTo>
                  <a:cubicBezTo>
                    <a:pt x="7378" y="3147"/>
                    <a:pt x="9277" y="1818"/>
                    <a:pt x="10145" y="0"/>
                  </a:cubicBezTo>
                  <a:lnTo>
                    <a:pt x="9847" y="0"/>
                  </a:lnTo>
                  <a:cubicBezTo>
                    <a:pt x="8979" y="1682"/>
                    <a:pt x="7161" y="2957"/>
                    <a:pt x="5073" y="2957"/>
                  </a:cubicBezTo>
                  <a:cubicBezTo>
                    <a:pt x="2984" y="2957"/>
                    <a:pt x="1167" y="1682"/>
                    <a:pt x="299" y="0"/>
                  </a:cubicBezTo>
                  <a:close/>
                </a:path>
              </a:pathLst>
            </a:cu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7" name="Google Shape;527;p54"/>
          <p:cNvGrpSpPr/>
          <p:nvPr/>
        </p:nvGrpSpPr>
        <p:grpSpPr>
          <a:xfrm>
            <a:off x="6091594" y="2017556"/>
            <a:ext cx="789169" cy="1289952"/>
            <a:chOff x="4841438" y="1796100"/>
            <a:chExt cx="789169" cy="1289952"/>
          </a:xfrm>
        </p:grpSpPr>
        <p:sp>
          <p:nvSpPr>
            <p:cNvPr id="528" name="Google Shape;528;p54"/>
            <p:cNvSpPr/>
            <p:nvPr/>
          </p:nvSpPr>
          <p:spPr>
            <a:xfrm>
              <a:off x="4889848" y="2096961"/>
              <a:ext cx="692424" cy="692424"/>
            </a:xfrm>
            <a:custGeom>
              <a:avLst/>
              <a:gdLst/>
              <a:ahLst/>
              <a:cxnLst/>
              <a:rect l="l" t="t" r="r" b="b"/>
              <a:pathLst>
                <a:path w="8925" h="8925" extrusionOk="0">
                  <a:moveTo>
                    <a:pt x="4449" y="1"/>
                  </a:moveTo>
                  <a:cubicBezTo>
                    <a:pt x="2007" y="1"/>
                    <a:pt x="0" y="2008"/>
                    <a:pt x="0" y="4476"/>
                  </a:cubicBezTo>
                  <a:cubicBezTo>
                    <a:pt x="0" y="6944"/>
                    <a:pt x="2007" y="8925"/>
                    <a:pt x="4449" y="8925"/>
                  </a:cubicBezTo>
                  <a:cubicBezTo>
                    <a:pt x="6917" y="8925"/>
                    <a:pt x="8924" y="6917"/>
                    <a:pt x="8924" y="4476"/>
                  </a:cubicBezTo>
                  <a:cubicBezTo>
                    <a:pt x="8924" y="2008"/>
                    <a:pt x="6917" y="1"/>
                    <a:pt x="4449" y="1"/>
                  </a:cubicBezTo>
                  <a:close/>
                </a:path>
              </a:pathLst>
            </a:custGeom>
            <a:solidFill>
              <a:srgbClr val="6FA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4"/>
            <p:cNvSpPr/>
            <p:nvPr/>
          </p:nvSpPr>
          <p:spPr>
            <a:xfrm>
              <a:off x="4841438" y="1796100"/>
              <a:ext cx="789169" cy="463012"/>
            </a:xfrm>
            <a:custGeom>
              <a:avLst/>
              <a:gdLst/>
              <a:ahLst/>
              <a:cxnLst/>
              <a:rect l="l" t="t" r="r" b="b"/>
              <a:pathLst>
                <a:path w="10172" h="5968" extrusionOk="0">
                  <a:moveTo>
                    <a:pt x="4937" y="0"/>
                  </a:moveTo>
                  <a:lnTo>
                    <a:pt x="4937" y="2740"/>
                  </a:lnTo>
                  <a:cubicBezTo>
                    <a:pt x="2740" y="2794"/>
                    <a:pt x="896" y="4014"/>
                    <a:pt x="0" y="5967"/>
                  </a:cubicBezTo>
                  <a:lnTo>
                    <a:pt x="299" y="5967"/>
                  </a:lnTo>
                  <a:cubicBezTo>
                    <a:pt x="1194" y="4150"/>
                    <a:pt x="2984" y="3038"/>
                    <a:pt x="5073" y="3038"/>
                  </a:cubicBezTo>
                  <a:cubicBezTo>
                    <a:pt x="7188" y="3038"/>
                    <a:pt x="8978" y="4150"/>
                    <a:pt x="9874" y="5967"/>
                  </a:cubicBezTo>
                  <a:lnTo>
                    <a:pt x="10172" y="5967"/>
                  </a:lnTo>
                  <a:cubicBezTo>
                    <a:pt x="9277" y="4014"/>
                    <a:pt x="7405" y="2794"/>
                    <a:pt x="5208" y="2740"/>
                  </a:cubicBezTo>
                  <a:lnTo>
                    <a:pt x="5208" y="0"/>
                  </a:lnTo>
                  <a:close/>
                </a:path>
              </a:pathLst>
            </a:cu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4"/>
            <p:cNvSpPr/>
            <p:nvPr/>
          </p:nvSpPr>
          <p:spPr>
            <a:xfrm>
              <a:off x="4841438" y="2631496"/>
              <a:ext cx="789169" cy="454556"/>
            </a:xfrm>
            <a:custGeom>
              <a:avLst/>
              <a:gdLst/>
              <a:ahLst/>
              <a:cxnLst/>
              <a:rect l="l" t="t" r="r" b="b"/>
              <a:pathLst>
                <a:path w="10172" h="5859" extrusionOk="0">
                  <a:moveTo>
                    <a:pt x="0" y="0"/>
                  </a:moveTo>
                  <a:cubicBezTo>
                    <a:pt x="896" y="1818"/>
                    <a:pt x="2740" y="3147"/>
                    <a:pt x="4937" y="3201"/>
                  </a:cubicBezTo>
                  <a:lnTo>
                    <a:pt x="4937" y="5859"/>
                  </a:lnTo>
                  <a:lnTo>
                    <a:pt x="5208" y="5859"/>
                  </a:lnTo>
                  <a:lnTo>
                    <a:pt x="5208" y="3201"/>
                  </a:lnTo>
                  <a:cubicBezTo>
                    <a:pt x="7405" y="3147"/>
                    <a:pt x="9277" y="1818"/>
                    <a:pt x="10172" y="0"/>
                  </a:cubicBezTo>
                  <a:lnTo>
                    <a:pt x="9874" y="0"/>
                  </a:lnTo>
                  <a:cubicBezTo>
                    <a:pt x="8978" y="1682"/>
                    <a:pt x="7188" y="2957"/>
                    <a:pt x="5073" y="2957"/>
                  </a:cubicBezTo>
                  <a:cubicBezTo>
                    <a:pt x="2984" y="2957"/>
                    <a:pt x="1194" y="1682"/>
                    <a:pt x="299" y="0"/>
                  </a:cubicBezTo>
                  <a:close/>
                </a:path>
              </a:pathLst>
            </a:cu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4" name="Google Shape;544;p54"/>
          <p:cNvGrpSpPr/>
          <p:nvPr/>
        </p:nvGrpSpPr>
        <p:grpSpPr>
          <a:xfrm>
            <a:off x="2329056" y="2017556"/>
            <a:ext cx="787152" cy="1289952"/>
            <a:chOff x="1078900" y="1796100"/>
            <a:chExt cx="787152" cy="1289952"/>
          </a:xfrm>
        </p:grpSpPr>
        <p:sp>
          <p:nvSpPr>
            <p:cNvPr id="545" name="Google Shape;545;p54"/>
            <p:cNvSpPr/>
            <p:nvPr/>
          </p:nvSpPr>
          <p:spPr>
            <a:xfrm>
              <a:off x="1078900" y="1796100"/>
              <a:ext cx="787152" cy="463012"/>
            </a:xfrm>
            <a:custGeom>
              <a:avLst/>
              <a:gdLst/>
              <a:ahLst/>
              <a:cxnLst/>
              <a:rect l="l" t="t" r="r" b="b"/>
              <a:pathLst>
                <a:path w="10146" h="5968" extrusionOk="0">
                  <a:moveTo>
                    <a:pt x="4883" y="0"/>
                  </a:moveTo>
                  <a:lnTo>
                    <a:pt x="4883" y="2740"/>
                  </a:lnTo>
                  <a:cubicBezTo>
                    <a:pt x="2686" y="2794"/>
                    <a:pt x="869" y="4014"/>
                    <a:pt x="1" y="5967"/>
                  </a:cubicBezTo>
                  <a:lnTo>
                    <a:pt x="272" y="5967"/>
                  </a:lnTo>
                  <a:cubicBezTo>
                    <a:pt x="1167" y="4150"/>
                    <a:pt x="2985" y="3038"/>
                    <a:pt x="5073" y="3038"/>
                  </a:cubicBezTo>
                  <a:cubicBezTo>
                    <a:pt x="7162" y="3038"/>
                    <a:pt x="8952" y="4150"/>
                    <a:pt x="9847" y="5967"/>
                  </a:cubicBezTo>
                  <a:lnTo>
                    <a:pt x="10145" y="5967"/>
                  </a:lnTo>
                  <a:cubicBezTo>
                    <a:pt x="9250" y="4014"/>
                    <a:pt x="7352" y="2794"/>
                    <a:pt x="5155" y="2740"/>
                  </a:cubicBezTo>
                  <a:lnTo>
                    <a:pt x="5155" y="0"/>
                  </a:lnTo>
                  <a:close/>
                </a:path>
              </a:pathLst>
            </a:cu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4"/>
            <p:cNvSpPr/>
            <p:nvPr/>
          </p:nvSpPr>
          <p:spPr>
            <a:xfrm>
              <a:off x="1125216" y="2096961"/>
              <a:ext cx="692424" cy="692424"/>
            </a:xfrm>
            <a:custGeom>
              <a:avLst/>
              <a:gdLst/>
              <a:ahLst/>
              <a:cxnLst/>
              <a:rect l="l" t="t" r="r" b="b"/>
              <a:pathLst>
                <a:path w="8925" h="8925" extrusionOk="0">
                  <a:moveTo>
                    <a:pt x="4476" y="1"/>
                  </a:moveTo>
                  <a:cubicBezTo>
                    <a:pt x="2008" y="1"/>
                    <a:pt x="1" y="2008"/>
                    <a:pt x="1" y="4476"/>
                  </a:cubicBezTo>
                  <a:cubicBezTo>
                    <a:pt x="1" y="6917"/>
                    <a:pt x="2008" y="8925"/>
                    <a:pt x="4476" y="8925"/>
                  </a:cubicBezTo>
                  <a:cubicBezTo>
                    <a:pt x="6917" y="8925"/>
                    <a:pt x="8924" y="6944"/>
                    <a:pt x="8924" y="4476"/>
                  </a:cubicBezTo>
                  <a:cubicBezTo>
                    <a:pt x="8924" y="2008"/>
                    <a:pt x="6917" y="1"/>
                    <a:pt x="4476" y="1"/>
                  </a:cubicBezTo>
                  <a:close/>
                </a:path>
              </a:pathLst>
            </a:custGeom>
            <a:solidFill>
              <a:srgbClr val="0B53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54"/>
            <p:cNvSpPr/>
            <p:nvPr/>
          </p:nvSpPr>
          <p:spPr>
            <a:xfrm>
              <a:off x="1078900" y="2631496"/>
              <a:ext cx="787152" cy="454556"/>
            </a:xfrm>
            <a:custGeom>
              <a:avLst/>
              <a:gdLst/>
              <a:ahLst/>
              <a:cxnLst/>
              <a:rect l="l" t="t" r="r" b="b"/>
              <a:pathLst>
                <a:path w="10146" h="5859" extrusionOk="0">
                  <a:moveTo>
                    <a:pt x="1" y="0"/>
                  </a:moveTo>
                  <a:cubicBezTo>
                    <a:pt x="869" y="1818"/>
                    <a:pt x="2795" y="3147"/>
                    <a:pt x="4883" y="3201"/>
                  </a:cubicBezTo>
                  <a:lnTo>
                    <a:pt x="4883" y="5859"/>
                  </a:lnTo>
                  <a:lnTo>
                    <a:pt x="5263" y="5859"/>
                  </a:lnTo>
                  <a:lnTo>
                    <a:pt x="5263" y="3201"/>
                  </a:lnTo>
                  <a:cubicBezTo>
                    <a:pt x="7352" y="3147"/>
                    <a:pt x="9250" y="1818"/>
                    <a:pt x="10145" y="0"/>
                  </a:cubicBezTo>
                  <a:lnTo>
                    <a:pt x="9847" y="0"/>
                  </a:lnTo>
                  <a:cubicBezTo>
                    <a:pt x="8952" y="1682"/>
                    <a:pt x="7162" y="2957"/>
                    <a:pt x="5073" y="2957"/>
                  </a:cubicBezTo>
                  <a:cubicBezTo>
                    <a:pt x="2985" y="2957"/>
                    <a:pt x="1167" y="1682"/>
                    <a:pt x="272" y="0"/>
                  </a:cubicBezTo>
                  <a:close/>
                </a:path>
              </a:pathLst>
            </a:cu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" name="Google Shape;12885;p77">
            <a:extLst>
              <a:ext uri="{FF2B5EF4-FFF2-40B4-BE49-F238E27FC236}">
                <a16:creationId xmlns:a16="http://schemas.microsoft.com/office/drawing/2014/main" id="{F6D91F95-F21F-FC47-8E8E-263886EA7627}"/>
              </a:ext>
            </a:extLst>
          </p:cNvPr>
          <p:cNvGrpSpPr/>
          <p:nvPr/>
        </p:nvGrpSpPr>
        <p:grpSpPr>
          <a:xfrm>
            <a:off x="2557672" y="2532371"/>
            <a:ext cx="327823" cy="289720"/>
            <a:chOff x="-3137650" y="2787000"/>
            <a:chExt cx="291450" cy="257575"/>
          </a:xfrm>
          <a:solidFill>
            <a:schemeClr val="bg1"/>
          </a:solidFill>
        </p:grpSpPr>
        <p:sp>
          <p:nvSpPr>
            <p:cNvPr id="56" name="Google Shape;12886;p77">
              <a:extLst>
                <a:ext uri="{FF2B5EF4-FFF2-40B4-BE49-F238E27FC236}">
                  <a16:creationId xmlns:a16="http://schemas.microsoft.com/office/drawing/2014/main" id="{EF241CBE-69AF-A546-AC29-DD81E80A6B78}"/>
                </a:ext>
              </a:extLst>
            </p:cNvPr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887;p77">
              <a:extLst>
                <a:ext uri="{FF2B5EF4-FFF2-40B4-BE49-F238E27FC236}">
                  <a16:creationId xmlns:a16="http://schemas.microsoft.com/office/drawing/2014/main" id="{DA6EEDB6-30A4-B746-9DB1-BF09E4644F6C}"/>
                </a:ext>
              </a:extLst>
            </p:cNvPr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888;p77">
              <a:extLst>
                <a:ext uri="{FF2B5EF4-FFF2-40B4-BE49-F238E27FC236}">
                  <a16:creationId xmlns:a16="http://schemas.microsoft.com/office/drawing/2014/main" id="{ADCA19BA-ADA1-084D-A757-F1DA2C206107}"/>
                </a:ext>
              </a:extLst>
            </p:cNvPr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889;p77">
              <a:extLst>
                <a:ext uri="{FF2B5EF4-FFF2-40B4-BE49-F238E27FC236}">
                  <a16:creationId xmlns:a16="http://schemas.microsoft.com/office/drawing/2014/main" id="{B4F50517-A797-2D46-84BC-D847E67FFB80}"/>
                </a:ext>
              </a:extLst>
            </p:cNvPr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890;p77">
              <a:extLst>
                <a:ext uri="{FF2B5EF4-FFF2-40B4-BE49-F238E27FC236}">
                  <a16:creationId xmlns:a16="http://schemas.microsoft.com/office/drawing/2014/main" id="{98DE2074-DEAD-3243-A22D-9B44476A9004}"/>
                </a:ext>
              </a:extLst>
            </p:cNvPr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2891;p77">
              <a:extLst>
                <a:ext uri="{FF2B5EF4-FFF2-40B4-BE49-F238E27FC236}">
                  <a16:creationId xmlns:a16="http://schemas.microsoft.com/office/drawing/2014/main" id="{DB4A059E-85C2-A54B-95B0-7D7B2A1F13EB}"/>
                </a:ext>
              </a:extLst>
            </p:cNvPr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2892;p77">
              <a:extLst>
                <a:ext uri="{FF2B5EF4-FFF2-40B4-BE49-F238E27FC236}">
                  <a16:creationId xmlns:a16="http://schemas.microsoft.com/office/drawing/2014/main" id="{37F669B3-8D17-8147-94FB-D1FC5263968D}"/>
                </a:ext>
              </a:extLst>
            </p:cNvPr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2893;p77">
              <a:extLst>
                <a:ext uri="{FF2B5EF4-FFF2-40B4-BE49-F238E27FC236}">
                  <a16:creationId xmlns:a16="http://schemas.microsoft.com/office/drawing/2014/main" id="{8BD3CDB7-6E99-4444-A9CB-3940E060705B}"/>
                </a:ext>
              </a:extLst>
            </p:cNvPr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13032;p77">
            <a:extLst>
              <a:ext uri="{FF2B5EF4-FFF2-40B4-BE49-F238E27FC236}">
                <a16:creationId xmlns:a16="http://schemas.microsoft.com/office/drawing/2014/main" id="{2C0F2AAB-38EF-1F4E-B1EC-78C60984CF92}"/>
              </a:ext>
            </a:extLst>
          </p:cNvPr>
          <p:cNvGrpSpPr/>
          <p:nvPr/>
        </p:nvGrpSpPr>
        <p:grpSpPr>
          <a:xfrm>
            <a:off x="4439988" y="2507214"/>
            <a:ext cx="327823" cy="328695"/>
            <a:chOff x="-1700225" y="2768875"/>
            <a:chExt cx="291450" cy="292225"/>
          </a:xfrm>
          <a:solidFill>
            <a:schemeClr val="bg1"/>
          </a:solidFill>
        </p:grpSpPr>
        <p:sp>
          <p:nvSpPr>
            <p:cNvPr id="65" name="Google Shape;13033;p77">
              <a:extLst>
                <a:ext uri="{FF2B5EF4-FFF2-40B4-BE49-F238E27FC236}">
                  <a16:creationId xmlns:a16="http://schemas.microsoft.com/office/drawing/2014/main" id="{A45C00EE-F598-F64C-8E4C-DB480D9C71B4}"/>
                </a:ext>
              </a:extLst>
            </p:cNvPr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3034;p77">
              <a:extLst>
                <a:ext uri="{FF2B5EF4-FFF2-40B4-BE49-F238E27FC236}">
                  <a16:creationId xmlns:a16="http://schemas.microsoft.com/office/drawing/2014/main" id="{F6DFEDBB-7134-604C-9348-4B93C74FF94B}"/>
                </a:ext>
              </a:extLst>
            </p:cNvPr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3035;p77">
              <a:extLst>
                <a:ext uri="{FF2B5EF4-FFF2-40B4-BE49-F238E27FC236}">
                  <a16:creationId xmlns:a16="http://schemas.microsoft.com/office/drawing/2014/main" id="{1FD1BCAF-C115-494E-AA56-73EA0BAB5040}"/>
                </a:ext>
              </a:extLst>
            </p:cNvPr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3036;p77">
              <a:extLst>
                <a:ext uri="{FF2B5EF4-FFF2-40B4-BE49-F238E27FC236}">
                  <a16:creationId xmlns:a16="http://schemas.microsoft.com/office/drawing/2014/main" id="{77C80D65-DC0C-8F4A-AE2C-459F932D53C9}"/>
                </a:ext>
              </a:extLst>
            </p:cNvPr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3037;p77">
              <a:extLst>
                <a:ext uri="{FF2B5EF4-FFF2-40B4-BE49-F238E27FC236}">
                  <a16:creationId xmlns:a16="http://schemas.microsoft.com/office/drawing/2014/main" id="{EB96D08D-B804-D740-A814-BE72214C0605}"/>
                </a:ext>
              </a:extLst>
            </p:cNvPr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3038;p77">
              <a:extLst>
                <a:ext uri="{FF2B5EF4-FFF2-40B4-BE49-F238E27FC236}">
                  <a16:creationId xmlns:a16="http://schemas.microsoft.com/office/drawing/2014/main" id="{121DECDF-0CE7-E84A-89C7-CADF9DCD8537}"/>
                </a:ext>
              </a:extLst>
            </p:cNvPr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13305;p78">
            <a:extLst>
              <a:ext uri="{FF2B5EF4-FFF2-40B4-BE49-F238E27FC236}">
                <a16:creationId xmlns:a16="http://schemas.microsoft.com/office/drawing/2014/main" id="{DE5556DD-3348-044F-BCC4-497AC7EFBC9B}"/>
              </a:ext>
            </a:extLst>
          </p:cNvPr>
          <p:cNvGrpSpPr/>
          <p:nvPr/>
        </p:nvGrpSpPr>
        <p:grpSpPr>
          <a:xfrm>
            <a:off x="6319884" y="2494609"/>
            <a:ext cx="332587" cy="330855"/>
            <a:chOff x="685475" y="2318350"/>
            <a:chExt cx="297750" cy="296200"/>
          </a:xfrm>
          <a:solidFill>
            <a:schemeClr val="bg1"/>
          </a:solidFill>
        </p:grpSpPr>
        <p:sp>
          <p:nvSpPr>
            <p:cNvPr id="72" name="Google Shape;13306;p78">
              <a:extLst>
                <a:ext uri="{FF2B5EF4-FFF2-40B4-BE49-F238E27FC236}">
                  <a16:creationId xmlns:a16="http://schemas.microsoft.com/office/drawing/2014/main" id="{A4E9B006-2575-AF4B-A516-C0D2BC240228}"/>
                </a:ext>
              </a:extLst>
            </p:cNvPr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3307;p78">
              <a:extLst>
                <a:ext uri="{FF2B5EF4-FFF2-40B4-BE49-F238E27FC236}">
                  <a16:creationId xmlns:a16="http://schemas.microsoft.com/office/drawing/2014/main" id="{7E3BBAEE-3EF4-6E47-97B0-24863798BB3C}"/>
                </a:ext>
              </a:extLst>
            </p:cNvPr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308;p78">
              <a:extLst>
                <a:ext uri="{FF2B5EF4-FFF2-40B4-BE49-F238E27FC236}">
                  <a16:creationId xmlns:a16="http://schemas.microsoft.com/office/drawing/2014/main" id="{88301C14-776E-7B44-BF54-DF34CA7F1536}"/>
                </a:ext>
              </a:extLst>
            </p:cNvPr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5" name="Google Shape;5495;p62"/>
          <p:cNvSpPr txBox="1">
            <a:spLocks noGrp="1"/>
          </p:cNvSpPr>
          <p:nvPr>
            <p:ph type="ctrTitle"/>
          </p:nvPr>
        </p:nvSpPr>
        <p:spPr>
          <a:xfrm>
            <a:off x="-62625" y="198800"/>
            <a:ext cx="9206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7000" dirty="0">
                <a:solidFill>
                  <a:schemeClr val="accent1"/>
                </a:solidFill>
              </a:rPr>
              <a:t>Thank you!</a:t>
            </a:r>
            <a:endParaRPr dirty="0"/>
          </a:p>
        </p:txBody>
      </p:sp>
      <p:cxnSp>
        <p:nvCxnSpPr>
          <p:cNvPr id="5496" name="Google Shape;5496;p62"/>
          <p:cNvCxnSpPr/>
          <p:nvPr/>
        </p:nvCxnSpPr>
        <p:spPr>
          <a:xfrm>
            <a:off x="4314750" y="2626100"/>
            <a:ext cx="5145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497" name="Google Shape;5497;p62"/>
          <p:cNvSpPr txBox="1">
            <a:spLocks noGrp="1"/>
          </p:cNvSpPr>
          <p:nvPr>
            <p:ph type="subTitle" idx="1"/>
          </p:nvPr>
        </p:nvSpPr>
        <p:spPr>
          <a:xfrm>
            <a:off x="2623850" y="3178219"/>
            <a:ext cx="4076700" cy="11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 dirty="0"/>
              <a:t>Does anyone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peterwrudder@outlook.com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+61  430 930 881 </a:t>
            </a:r>
          </a:p>
          <a:p>
            <a:pPr marL="0" lvl="0" indent="0">
              <a:buClr>
                <a:schemeClr val="dk1"/>
              </a:buClr>
              <a:buSzPts val="1100"/>
            </a:pPr>
            <a:r>
              <a:rPr lang="en-AU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linkedin.com/in/peterrudder/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44"/>
          <p:cNvGrpSpPr/>
          <p:nvPr/>
        </p:nvGrpSpPr>
        <p:grpSpPr>
          <a:xfrm>
            <a:off x="5035407" y="1732178"/>
            <a:ext cx="416179" cy="412170"/>
            <a:chOff x="3860250" y="1427025"/>
            <a:chExt cx="487900" cy="483200"/>
          </a:xfrm>
        </p:grpSpPr>
        <p:sp>
          <p:nvSpPr>
            <p:cNvPr id="390" name="Google Shape;390;p44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4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4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44"/>
          <p:cNvSpPr txBox="1">
            <a:spLocks noGrp="1"/>
          </p:cNvSpPr>
          <p:nvPr>
            <p:ph type="subTitle" idx="1"/>
          </p:nvPr>
        </p:nvSpPr>
        <p:spPr>
          <a:xfrm>
            <a:off x="5693203" y="1786249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dirty="0"/>
              <a:t>Objective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dirty="0"/>
              <a:t>How was the data collected?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dirty="0"/>
              <a:t>What does the model do?</a:t>
            </a:r>
          </a:p>
        </p:txBody>
      </p:sp>
      <p:sp>
        <p:nvSpPr>
          <p:cNvPr id="405" name="Google Shape;405;p44"/>
          <p:cNvSpPr txBox="1">
            <a:spLocks noGrp="1"/>
          </p:cNvSpPr>
          <p:nvPr>
            <p:ph type="subTitle" idx="2"/>
          </p:nvPr>
        </p:nvSpPr>
        <p:spPr>
          <a:xfrm>
            <a:off x="5693203" y="2999031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dirty="0"/>
              <a:t>Accuracy of the model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dirty="0"/>
              <a:t>Top predictors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dirty="0"/>
              <a:t>Feature descriptions</a:t>
            </a:r>
            <a:endParaRPr dirty="0"/>
          </a:p>
        </p:txBody>
      </p:sp>
      <p:sp>
        <p:nvSpPr>
          <p:cNvPr id="406" name="Google Shape;406;p44"/>
          <p:cNvSpPr txBox="1">
            <a:spLocks noGrp="1"/>
          </p:cNvSpPr>
          <p:nvPr>
            <p:ph type="subTitle" idx="3"/>
          </p:nvPr>
        </p:nvSpPr>
        <p:spPr>
          <a:xfrm>
            <a:off x="5693203" y="4241590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dirty="0"/>
              <a:t>Usage &amp; Deployment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dirty="0"/>
              <a:t>Costs</a:t>
            </a:r>
            <a:endParaRPr dirty="0"/>
          </a:p>
        </p:txBody>
      </p:sp>
      <p:sp>
        <p:nvSpPr>
          <p:cNvPr id="408" name="Google Shape;408;p44"/>
          <p:cNvSpPr txBox="1">
            <a:spLocks noGrp="1"/>
          </p:cNvSpPr>
          <p:nvPr>
            <p:ph type="subTitle" idx="5"/>
          </p:nvPr>
        </p:nvSpPr>
        <p:spPr>
          <a:xfrm>
            <a:off x="5693203" y="1398574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Background</a:t>
            </a:r>
            <a:endParaRPr dirty="0"/>
          </a:p>
        </p:txBody>
      </p:sp>
      <p:sp>
        <p:nvSpPr>
          <p:cNvPr id="409" name="Google Shape;409;p44"/>
          <p:cNvSpPr txBox="1">
            <a:spLocks noGrp="1"/>
          </p:cNvSpPr>
          <p:nvPr>
            <p:ph type="subTitle" idx="6"/>
          </p:nvPr>
        </p:nvSpPr>
        <p:spPr>
          <a:xfrm>
            <a:off x="5693203" y="2611356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Results &amp; findings</a:t>
            </a:r>
            <a:endParaRPr dirty="0"/>
          </a:p>
        </p:txBody>
      </p:sp>
      <p:sp>
        <p:nvSpPr>
          <p:cNvPr id="410" name="Google Shape;410;p44"/>
          <p:cNvSpPr txBox="1">
            <a:spLocks noGrp="1"/>
          </p:cNvSpPr>
          <p:nvPr>
            <p:ph type="subTitle" idx="7"/>
          </p:nvPr>
        </p:nvSpPr>
        <p:spPr>
          <a:xfrm>
            <a:off x="5693203" y="3853915"/>
            <a:ext cx="2937000" cy="45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Applications</a:t>
            </a: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CC2538-CC00-6546-B8B9-52FACF81597F}"/>
              </a:ext>
            </a:extLst>
          </p:cNvPr>
          <p:cNvSpPr txBox="1"/>
          <p:nvPr/>
        </p:nvSpPr>
        <p:spPr>
          <a:xfrm>
            <a:off x="5693203" y="443810"/>
            <a:ext cx="1434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latin typeface="Montserrat"/>
                <a:sym typeface="Montserrat"/>
              </a:rPr>
              <a:t>Agenda</a:t>
            </a:r>
          </a:p>
        </p:txBody>
      </p:sp>
      <p:grpSp>
        <p:nvGrpSpPr>
          <p:cNvPr id="39" name="Google Shape;8799;p68">
            <a:extLst>
              <a:ext uri="{FF2B5EF4-FFF2-40B4-BE49-F238E27FC236}">
                <a16:creationId xmlns:a16="http://schemas.microsoft.com/office/drawing/2014/main" id="{66750E98-E8ED-4349-8BD8-305D4F06B0F8}"/>
              </a:ext>
            </a:extLst>
          </p:cNvPr>
          <p:cNvGrpSpPr/>
          <p:nvPr/>
        </p:nvGrpSpPr>
        <p:grpSpPr>
          <a:xfrm>
            <a:off x="5056409" y="2972672"/>
            <a:ext cx="417600" cy="412106"/>
            <a:chOff x="3357325" y="2093500"/>
            <a:chExt cx="311525" cy="322825"/>
          </a:xfrm>
          <a:solidFill>
            <a:schemeClr val="bg1"/>
          </a:solidFill>
        </p:grpSpPr>
        <p:sp>
          <p:nvSpPr>
            <p:cNvPr id="40" name="Google Shape;8800;p68">
              <a:extLst>
                <a:ext uri="{FF2B5EF4-FFF2-40B4-BE49-F238E27FC236}">
                  <a16:creationId xmlns:a16="http://schemas.microsoft.com/office/drawing/2014/main" id="{89D00B0D-6FD3-8F4C-9B45-6E955D9E0BC7}"/>
                </a:ext>
              </a:extLst>
            </p:cNvPr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8801;p68">
              <a:extLst>
                <a:ext uri="{FF2B5EF4-FFF2-40B4-BE49-F238E27FC236}">
                  <a16:creationId xmlns:a16="http://schemas.microsoft.com/office/drawing/2014/main" id="{8E475E62-BD55-7145-AB9E-7FD3FC3A1267}"/>
                </a:ext>
              </a:extLst>
            </p:cNvPr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8802;p68">
              <a:extLst>
                <a:ext uri="{FF2B5EF4-FFF2-40B4-BE49-F238E27FC236}">
                  <a16:creationId xmlns:a16="http://schemas.microsoft.com/office/drawing/2014/main" id="{84820912-F181-3E42-AD20-F2446AB7280E}"/>
                </a:ext>
              </a:extLst>
            </p:cNvPr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" name="Google Shape;9395;p69">
            <a:extLst>
              <a:ext uri="{FF2B5EF4-FFF2-40B4-BE49-F238E27FC236}">
                <a16:creationId xmlns:a16="http://schemas.microsoft.com/office/drawing/2014/main" id="{B397234F-2BEA-B14E-BA12-1F2EBA5F611A}"/>
              </a:ext>
            </a:extLst>
          </p:cNvPr>
          <p:cNvGrpSpPr/>
          <p:nvPr/>
        </p:nvGrpSpPr>
        <p:grpSpPr>
          <a:xfrm>
            <a:off x="5037810" y="4263640"/>
            <a:ext cx="417600" cy="414000"/>
            <a:chOff x="-62882850" y="2664925"/>
            <a:chExt cx="315850" cy="317425"/>
          </a:xfrm>
          <a:solidFill>
            <a:schemeClr val="bg1"/>
          </a:solidFill>
        </p:grpSpPr>
        <p:sp>
          <p:nvSpPr>
            <p:cNvPr id="44" name="Google Shape;9396;p69">
              <a:extLst>
                <a:ext uri="{FF2B5EF4-FFF2-40B4-BE49-F238E27FC236}">
                  <a16:creationId xmlns:a16="http://schemas.microsoft.com/office/drawing/2014/main" id="{839974E1-11D9-3046-8B83-E7AFA7C17677}"/>
                </a:ext>
              </a:extLst>
            </p:cNvPr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397;p69">
              <a:extLst>
                <a:ext uri="{FF2B5EF4-FFF2-40B4-BE49-F238E27FC236}">
                  <a16:creationId xmlns:a16="http://schemas.microsoft.com/office/drawing/2014/main" id="{434CD4E9-B872-DC41-98C3-F531E6CF0127}"/>
                </a:ext>
              </a:extLst>
            </p:cNvPr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9160;p68">
            <a:extLst>
              <a:ext uri="{FF2B5EF4-FFF2-40B4-BE49-F238E27FC236}">
                <a16:creationId xmlns:a16="http://schemas.microsoft.com/office/drawing/2014/main" id="{CD4162D0-62F8-5742-9C1F-CB513A243BD4}"/>
              </a:ext>
            </a:extLst>
          </p:cNvPr>
          <p:cNvGrpSpPr/>
          <p:nvPr/>
        </p:nvGrpSpPr>
        <p:grpSpPr>
          <a:xfrm>
            <a:off x="5036825" y="477443"/>
            <a:ext cx="417600" cy="414000"/>
            <a:chOff x="2081650" y="2050750"/>
            <a:chExt cx="483125" cy="424625"/>
          </a:xfrm>
          <a:solidFill>
            <a:schemeClr val="bg1"/>
          </a:solidFill>
        </p:grpSpPr>
        <p:sp>
          <p:nvSpPr>
            <p:cNvPr id="47" name="Google Shape;9161;p68">
              <a:extLst>
                <a:ext uri="{FF2B5EF4-FFF2-40B4-BE49-F238E27FC236}">
                  <a16:creationId xmlns:a16="http://schemas.microsoft.com/office/drawing/2014/main" id="{F1CE1ABF-373F-F747-9717-9DDF480BEDA3}"/>
                </a:ext>
              </a:extLst>
            </p:cNvPr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" name="Google Shape;9162;p68">
              <a:extLst>
                <a:ext uri="{FF2B5EF4-FFF2-40B4-BE49-F238E27FC236}">
                  <a16:creationId xmlns:a16="http://schemas.microsoft.com/office/drawing/2014/main" id="{2B9C9FDC-4577-F74C-9FAE-1A7FE5652BC3}"/>
                </a:ext>
              </a:extLst>
            </p:cNvPr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" name="Google Shape;9163;p68">
              <a:extLst>
                <a:ext uri="{FF2B5EF4-FFF2-40B4-BE49-F238E27FC236}">
                  <a16:creationId xmlns:a16="http://schemas.microsoft.com/office/drawing/2014/main" id="{5BD84DC5-A1B3-9540-8882-108DA89D329B}"/>
                </a:ext>
              </a:extLst>
            </p:cNvPr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" name="Google Shape;9164;p68">
              <a:extLst>
                <a:ext uri="{FF2B5EF4-FFF2-40B4-BE49-F238E27FC236}">
                  <a16:creationId xmlns:a16="http://schemas.microsoft.com/office/drawing/2014/main" id="{1B7C1BBB-095F-8649-8E51-E356B6BA42A9}"/>
                </a:ext>
              </a:extLst>
            </p:cNvPr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" name="Google Shape;9165;p68">
              <a:extLst>
                <a:ext uri="{FF2B5EF4-FFF2-40B4-BE49-F238E27FC236}">
                  <a16:creationId xmlns:a16="http://schemas.microsoft.com/office/drawing/2014/main" id="{58FA60FA-31AB-0849-9616-16AFB9310167}"/>
                </a:ext>
              </a:extLst>
            </p:cNvPr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9166;p68">
              <a:extLst>
                <a:ext uri="{FF2B5EF4-FFF2-40B4-BE49-F238E27FC236}">
                  <a16:creationId xmlns:a16="http://schemas.microsoft.com/office/drawing/2014/main" id="{EAF78224-C1D2-5A40-9638-BBA98A216CE7}"/>
                </a:ext>
              </a:extLst>
            </p:cNvPr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2" name="Picture 11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C9226502-0DF6-7F4F-80D6-C17CCF2E3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846" y="1978819"/>
            <a:ext cx="4276521" cy="3184991"/>
          </a:xfrm>
          <a:prstGeom prst="rect">
            <a:avLst/>
          </a:prstGeom>
        </p:spPr>
      </p:pic>
      <p:pic>
        <p:nvPicPr>
          <p:cNvPr id="5" name="Picture 4" descr="A picture containing umbrella, colorful, table, computer&#10;&#10;Description automatically generated">
            <a:extLst>
              <a:ext uri="{FF2B5EF4-FFF2-40B4-BE49-F238E27FC236}">
                <a16:creationId xmlns:a16="http://schemas.microsoft.com/office/drawing/2014/main" id="{2D886708-4CA9-F946-98F6-26A008B2DF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846" y="-10624"/>
            <a:ext cx="4276521" cy="19894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9" name="Google Shape;269;p36"/>
          <p:cNvCxnSpPr/>
          <p:nvPr/>
        </p:nvCxnSpPr>
        <p:spPr>
          <a:xfrm>
            <a:off x="4988075" y="2190750"/>
            <a:ext cx="5145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0" name="Google Shape;270;p36"/>
          <p:cNvSpPr txBox="1">
            <a:spLocks noGrp="1"/>
          </p:cNvSpPr>
          <p:nvPr>
            <p:ph type="subTitle" idx="1"/>
          </p:nvPr>
        </p:nvSpPr>
        <p:spPr>
          <a:xfrm>
            <a:off x="4894475" y="2381350"/>
            <a:ext cx="2705400" cy="6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tx2"/>
                </a:solidFill>
              </a:rPr>
              <a:t>To build a model that can classify an Australian Federal Electorate as left or right wing, and can tell us </a:t>
            </a:r>
            <a:r>
              <a:rPr lang="es" b="1" dirty="0">
                <a:solidFill>
                  <a:schemeClr val="tx2"/>
                </a:solidFill>
              </a:rPr>
              <a:t>why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271" name="Google Shape;271;p36"/>
          <p:cNvSpPr txBox="1">
            <a:spLocks noGrp="1"/>
          </p:cNvSpPr>
          <p:nvPr>
            <p:ph type="ctrTitle"/>
          </p:nvPr>
        </p:nvSpPr>
        <p:spPr>
          <a:xfrm>
            <a:off x="4831421" y="1457529"/>
            <a:ext cx="3378300" cy="5571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5080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</a:pPr>
            <a:r>
              <a:rPr lang="es" dirty="0">
                <a:solidFill>
                  <a:schemeClr val="lt1"/>
                </a:solidFill>
              </a:rPr>
              <a:t>Objective</a:t>
            </a:r>
            <a:endParaRPr dirty="0"/>
          </a:p>
        </p:txBody>
      </p:sp>
      <p:sp>
        <p:nvSpPr>
          <p:cNvPr id="5" name="Google Shape;13031;p77">
            <a:extLst>
              <a:ext uri="{FF2B5EF4-FFF2-40B4-BE49-F238E27FC236}">
                <a16:creationId xmlns:a16="http://schemas.microsoft.com/office/drawing/2014/main" id="{D79C8331-5123-EA4E-AB5C-E8612EDD3F7E}"/>
              </a:ext>
            </a:extLst>
          </p:cNvPr>
          <p:cNvSpPr/>
          <p:nvPr/>
        </p:nvSpPr>
        <p:spPr>
          <a:xfrm>
            <a:off x="1801136" y="1821556"/>
            <a:ext cx="1980000" cy="1980000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2"/>
          <p:cNvSpPr txBox="1">
            <a:spLocks noGrp="1"/>
          </p:cNvSpPr>
          <p:nvPr>
            <p:ph type="title"/>
          </p:nvPr>
        </p:nvSpPr>
        <p:spPr>
          <a:xfrm>
            <a:off x="518925" y="376075"/>
            <a:ext cx="8052900" cy="6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AU" dirty="0"/>
              <a:t>OVERVIEW</a:t>
            </a:r>
            <a:endParaRPr dirty="0"/>
          </a:p>
        </p:txBody>
      </p:sp>
      <p:sp>
        <p:nvSpPr>
          <p:cNvPr id="350" name="Google Shape;350;p42"/>
          <p:cNvSpPr txBox="1">
            <a:spLocks noGrp="1"/>
          </p:cNvSpPr>
          <p:nvPr>
            <p:ph type="ctrTitle" idx="2"/>
          </p:nvPr>
        </p:nvSpPr>
        <p:spPr>
          <a:xfrm>
            <a:off x="460638" y="2456050"/>
            <a:ext cx="16368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CONSTRUCT &amp; DOWNLOAD</a:t>
            </a:r>
            <a:endParaRPr dirty="0"/>
          </a:p>
        </p:txBody>
      </p:sp>
      <p:sp>
        <p:nvSpPr>
          <p:cNvPr id="351" name="Google Shape;351;p42"/>
          <p:cNvSpPr txBox="1">
            <a:spLocks noGrp="1"/>
          </p:cNvSpPr>
          <p:nvPr>
            <p:ph type="subTitle" idx="1"/>
          </p:nvPr>
        </p:nvSpPr>
        <p:spPr>
          <a:xfrm>
            <a:off x="460637" y="3041500"/>
            <a:ext cx="163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Download CSVs from ABS/AEC, and clean columns and cells before upload</a:t>
            </a:r>
            <a:endParaRPr dirty="0"/>
          </a:p>
        </p:txBody>
      </p:sp>
      <p:sp>
        <p:nvSpPr>
          <p:cNvPr id="352" name="Google Shape;352;p42"/>
          <p:cNvSpPr txBox="1">
            <a:spLocks noGrp="1"/>
          </p:cNvSpPr>
          <p:nvPr>
            <p:ph type="ctrTitle" idx="3"/>
          </p:nvPr>
        </p:nvSpPr>
        <p:spPr>
          <a:xfrm>
            <a:off x="2655950" y="2456050"/>
            <a:ext cx="16368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BUILDING THE DATA BASE</a:t>
            </a:r>
            <a:endParaRPr dirty="0"/>
          </a:p>
        </p:txBody>
      </p:sp>
      <p:sp>
        <p:nvSpPr>
          <p:cNvPr id="353" name="Google Shape;353;p42"/>
          <p:cNvSpPr txBox="1">
            <a:spLocks noGrp="1"/>
          </p:cNvSpPr>
          <p:nvPr>
            <p:ph type="subTitle" idx="4"/>
          </p:nvPr>
        </p:nvSpPr>
        <p:spPr>
          <a:xfrm>
            <a:off x="2655950" y="3041500"/>
            <a:ext cx="163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Create tables based off of CSVs, clean columns and data, then join them all together</a:t>
            </a:r>
            <a:endParaRPr dirty="0"/>
          </a:p>
        </p:txBody>
      </p:sp>
      <p:sp>
        <p:nvSpPr>
          <p:cNvPr id="354" name="Google Shape;354;p42"/>
          <p:cNvSpPr txBox="1">
            <a:spLocks noGrp="1"/>
          </p:cNvSpPr>
          <p:nvPr>
            <p:ph type="ctrTitle" idx="5"/>
          </p:nvPr>
        </p:nvSpPr>
        <p:spPr>
          <a:xfrm>
            <a:off x="4851250" y="2456050"/>
            <a:ext cx="16368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EDA &amp; CLEANING</a:t>
            </a:r>
            <a:endParaRPr dirty="0"/>
          </a:p>
        </p:txBody>
      </p:sp>
      <p:sp>
        <p:nvSpPr>
          <p:cNvPr id="355" name="Google Shape;355;p42"/>
          <p:cNvSpPr txBox="1">
            <a:spLocks noGrp="1"/>
          </p:cNvSpPr>
          <p:nvPr>
            <p:ph type="subTitle" idx="6"/>
          </p:nvPr>
        </p:nvSpPr>
        <p:spPr>
          <a:xfrm>
            <a:off x="4851250" y="3041500"/>
            <a:ext cx="163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Graphing financial, education, cultural statistics by party and state</a:t>
            </a:r>
            <a:endParaRPr dirty="0"/>
          </a:p>
        </p:txBody>
      </p:sp>
      <p:sp>
        <p:nvSpPr>
          <p:cNvPr id="356" name="Google Shape;356;p42"/>
          <p:cNvSpPr txBox="1">
            <a:spLocks noGrp="1"/>
          </p:cNvSpPr>
          <p:nvPr>
            <p:ph type="ctrTitle" idx="7"/>
          </p:nvPr>
        </p:nvSpPr>
        <p:spPr>
          <a:xfrm>
            <a:off x="7046575" y="2456050"/>
            <a:ext cx="16368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MODELING &amp; PREDICTING</a:t>
            </a:r>
            <a:endParaRPr dirty="0"/>
          </a:p>
        </p:txBody>
      </p:sp>
      <p:sp>
        <p:nvSpPr>
          <p:cNvPr id="357" name="Google Shape;357;p42"/>
          <p:cNvSpPr txBox="1">
            <a:spLocks noGrp="1"/>
          </p:cNvSpPr>
          <p:nvPr>
            <p:ph type="subTitle" idx="8"/>
          </p:nvPr>
        </p:nvSpPr>
        <p:spPr>
          <a:xfrm>
            <a:off x="7046575" y="3041500"/>
            <a:ext cx="16368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Building a model that classifies an electorate as left or right wing to predict the 2019 election</a:t>
            </a:r>
            <a:endParaRPr dirty="0"/>
          </a:p>
        </p:txBody>
      </p:sp>
      <p:grpSp>
        <p:nvGrpSpPr>
          <p:cNvPr id="17" name="Google Shape;12864;p77">
            <a:extLst>
              <a:ext uri="{FF2B5EF4-FFF2-40B4-BE49-F238E27FC236}">
                <a16:creationId xmlns:a16="http://schemas.microsoft.com/office/drawing/2014/main" id="{0530EEC3-584C-4445-87B3-274BF751AAA4}"/>
              </a:ext>
            </a:extLst>
          </p:cNvPr>
          <p:cNvGrpSpPr/>
          <p:nvPr/>
        </p:nvGrpSpPr>
        <p:grpSpPr>
          <a:xfrm>
            <a:off x="1048742" y="1882022"/>
            <a:ext cx="558000" cy="558000"/>
            <a:chOff x="-6713450" y="2397900"/>
            <a:chExt cx="295375" cy="291450"/>
          </a:xfrm>
        </p:grpSpPr>
        <p:sp>
          <p:nvSpPr>
            <p:cNvPr id="18" name="Google Shape;12865;p77">
              <a:extLst>
                <a:ext uri="{FF2B5EF4-FFF2-40B4-BE49-F238E27FC236}">
                  <a16:creationId xmlns:a16="http://schemas.microsoft.com/office/drawing/2014/main" id="{24DAA807-64CF-B947-A0C3-76562C5CFB80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2866;p77">
              <a:extLst>
                <a:ext uri="{FF2B5EF4-FFF2-40B4-BE49-F238E27FC236}">
                  <a16:creationId xmlns:a16="http://schemas.microsoft.com/office/drawing/2014/main" id="{B24B4CF5-169E-504C-A22A-6D854E7876A3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12990;p77">
            <a:extLst>
              <a:ext uri="{FF2B5EF4-FFF2-40B4-BE49-F238E27FC236}">
                <a16:creationId xmlns:a16="http://schemas.microsoft.com/office/drawing/2014/main" id="{26366A66-528E-7E40-B011-404AB25157F6}"/>
              </a:ext>
            </a:extLst>
          </p:cNvPr>
          <p:cNvGrpSpPr/>
          <p:nvPr/>
        </p:nvGrpSpPr>
        <p:grpSpPr>
          <a:xfrm>
            <a:off x="3253261" y="1885645"/>
            <a:ext cx="558000" cy="558000"/>
            <a:chOff x="-3852025" y="2764950"/>
            <a:chExt cx="291450" cy="293000"/>
          </a:xfrm>
        </p:grpSpPr>
        <p:sp>
          <p:nvSpPr>
            <p:cNvPr id="21" name="Google Shape;12991;p77">
              <a:extLst>
                <a:ext uri="{FF2B5EF4-FFF2-40B4-BE49-F238E27FC236}">
                  <a16:creationId xmlns:a16="http://schemas.microsoft.com/office/drawing/2014/main" id="{FD0B3E23-90C7-2F44-9E01-CF6A0BB3A260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2992;p77">
              <a:extLst>
                <a:ext uri="{FF2B5EF4-FFF2-40B4-BE49-F238E27FC236}">
                  <a16:creationId xmlns:a16="http://schemas.microsoft.com/office/drawing/2014/main" id="{8E886A66-DBA5-264B-AF03-3EB8A5B235FA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9170;p68">
            <a:extLst>
              <a:ext uri="{FF2B5EF4-FFF2-40B4-BE49-F238E27FC236}">
                <a16:creationId xmlns:a16="http://schemas.microsoft.com/office/drawing/2014/main" id="{A9C89795-BA25-9140-A6B6-B8871C122BB0}"/>
              </a:ext>
            </a:extLst>
          </p:cNvPr>
          <p:cNvGrpSpPr/>
          <p:nvPr/>
        </p:nvGrpSpPr>
        <p:grpSpPr>
          <a:xfrm>
            <a:off x="5390650" y="1891553"/>
            <a:ext cx="558000" cy="558000"/>
            <a:chOff x="3282325" y="2035675"/>
            <a:chExt cx="459575" cy="454825"/>
          </a:xfrm>
        </p:grpSpPr>
        <p:sp>
          <p:nvSpPr>
            <p:cNvPr id="24" name="Google Shape;9171;p68">
              <a:extLst>
                <a:ext uri="{FF2B5EF4-FFF2-40B4-BE49-F238E27FC236}">
                  <a16:creationId xmlns:a16="http://schemas.microsoft.com/office/drawing/2014/main" id="{188050C6-EE4C-264C-AF40-555FC031FC77}"/>
                </a:ext>
              </a:extLst>
            </p:cNvPr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" name="Google Shape;9172;p68">
              <a:extLst>
                <a:ext uri="{FF2B5EF4-FFF2-40B4-BE49-F238E27FC236}">
                  <a16:creationId xmlns:a16="http://schemas.microsoft.com/office/drawing/2014/main" id="{0A203B7F-D2D9-1344-A7A0-1662E28FE88F}"/>
                </a:ext>
              </a:extLst>
            </p:cNvPr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9173;p68">
              <a:extLst>
                <a:ext uri="{FF2B5EF4-FFF2-40B4-BE49-F238E27FC236}">
                  <a16:creationId xmlns:a16="http://schemas.microsoft.com/office/drawing/2014/main" id="{E15E9F6F-E322-564F-B0F7-3D48BB1C1A5A}"/>
                </a:ext>
              </a:extLst>
            </p:cNvPr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" name="Google Shape;9174;p68">
              <a:extLst>
                <a:ext uri="{FF2B5EF4-FFF2-40B4-BE49-F238E27FC236}">
                  <a16:creationId xmlns:a16="http://schemas.microsoft.com/office/drawing/2014/main" id="{D21E9056-DA40-2A4F-B996-C6EB5DD2A449}"/>
                </a:ext>
              </a:extLst>
            </p:cNvPr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8" name="Google Shape;12970;p77">
            <a:extLst>
              <a:ext uri="{FF2B5EF4-FFF2-40B4-BE49-F238E27FC236}">
                <a16:creationId xmlns:a16="http://schemas.microsoft.com/office/drawing/2014/main" id="{FC7A0DAE-E6B7-D44C-B6A0-350BE5EDF427}"/>
              </a:ext>
            </a:extLst>
          </p:cNvPr>
          <p:cNvGrpSpPr/>
          <p:nvPr/>
        </p:nvGrpSpPr>
        <p:grpSpPr>
          <a:xfrm>
            <a:off x="7585975" y="1903453"/>
            <a:ext cx="558000" cy="558000"/>
            <a:chOff x="-1333200" y="2770450"/>
            <a:chExt cx="291450" cy="292225"/>
          </a:xfrm>
        </p:grpSpPr>
        <p:sp>
          <p:nvSpPr>
            <p:cNvPr id="29" name="Google Shape;12971;p77">
              <a:extLst>
                <a:ext uri="{FF2B5EF4-FFF2-40B4-BE49-F238E27FC236}">
                  <a16:creationId xmlns:a16="http://schemas.microsoft.com/office/drawing/2014/main" id="{623289B7-D944-ED4A-B859-BCDC2D903954}"/>
                </a:ext>
              </a:extLst>
            </p:cNvPr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2972;p77">
              <a:extLst>
                <a:ext uri="{FF2B5EF4-FFF2-40B4-BE49-F238E27FC236}">
                  <a16:creationId xmlns:a16="http://schemas.microsoft.com/office/drawing/2014/main" id="{6D3C49B1-B567-3B41-B74A-2E3A0BB1AFB6}"/>
                </a:ext>
              </a:extLst>
            </p:cNvPr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8"/>
          <p:cNvSpPr txBox="1">
            <a:spLocks noGrp="1"/>
          </p:cNvSpPr>
          <p:nvPr>
            <p:ph type="body" idx="4294967295"/>
          </p:nvPr>
        </p:nvSpPr>
        <p:spPr>
          <a:xfrm>
            <a:off x="125630" y="1558172"/>
            <a:ext cx="3712200" cy="22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Font typeface="Arial"/>
              <a:buChar char="●"/>
            </a:pPr>
            <a:r>
              <a:rPr lang="en-AU" sz="1200" b="1" dirty="0">
                <a:solidFill>
                  <a:schemeClr val="lt1"/>
                </a:solidFill>
              </a:rPr>
              <a:t>Source:</a:t>
            </a:r>
            <a:r>
              <a:rPr lang="en-AU" sz="1200" dirty="0">
                <a:solidFill>
                  <a:schemeClr val="lt1"/>
                </a:solidFill>
              </a:rPr>
              <a:t>  Australian Electoral Commission (AEC)</a:t>
            </a:r>
          </a:p>
          <a:p>
            <a:pPr>
              <a:buClr>
                <a:schemeClr val="lt1"/>
              </a:buClr>
              <a:buFont typeface="Arial"/>
              <a:buChar char="●"/>
            </a:pPr>
            <a:endParaRPr lang="en-AU" sz="12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Font typeface="Arial"/>
              <a:buChar char="●"/>
            </a:pPr>
            <a:r>
              <a:rPr lang="en-AU" sz="1200" b="1" dirty="0">
                <a:solidFill>
                  <a:schemeClr val="lt1"/>
                </a:solidFill>
              </a:rPr>
              <a:t>Format:</a:t>
            </a:r>
            <a:r>
              <a:rPr lang="en-AU" sz="1200" dirty="0">
                <a:solidFill>
                  <a:schemeClr val="lt1"/>
                </a:solidFill>
              </a:rPr>
              <a:t> CSV</a:t>
            </a:r>
          </a:p>
          <a:p>
            <a:pPr>
              <a:buClr>
                <a:schemeClr val="lt1"/>
              </a:buClr>
              <a:buFont typeface="Arial"/>
              <a:buChar char="●"/>
            </a:pPr>
            <a:endParaRPr lang="en-AU" sz="12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Font typeface="Arial"/>
              <a:buChar char="●"/>
            </a:pPr>
            <a:r>
              <a:rPr lang="en-AU" sz="1200" b="1" dirty="0">
                <a:solidFill>
                  <a:schemeClr val="lt1"/>
                </a:solidFill>
              </a:rPr>
              <a:t>Method:</a:t>
            </a:r>
            <a:r>
              <a:rPr lang="en-AU" sz="1200" dirty="0">
                <a:solidFill>
                  <a:schemeClr val="lt1"/>
                </a:solidFill>
              </a:rPr>
              <a:t> Simple download from AEC results page</a:t>
            </a:r>
          </a:p>
          <a:p>
            <a:pPr>
              <a:buClr>
                <a:schemeClr val="lt1"/>
              </a:buClr>
              <a:buFont typeface="Arial"/>
              <a:buChar char="●"/>
            </a:pPr>
            <a:endParaRPr lang="en-AU" sz="1200" dirty="0">
              <a:solidFill>
                <a:schemeClr val="lt1"/>
              </a:solidFill>
            </a:endParaRPr>
          </a:p>
          <a:p>
            <a:pPr>
              <a:buClr>
                <a:schemeClr val="lt1"/>
              </a:buClr>
              <a:buFont typeface="Arial"/>
              <a:buChar char="●"/>
            </a:pPr>
            <a:r>
              <a:rPr lang="en-AU" sz="1200" b="1" dirty="0">
                <a:solidFill>
                  <a:schemeClr val="lt1"/>
                </a:solidFill>
              </a:rPr>
              <a:t>Structure:</a:t>
            </a:r>
            <a:r>
              <a:rPr lang="en-AU" sz="1200" dirty="0">
                <a:solidFill>
                  <a:schemeClr val="lt1"/>
                </a:solidFill>
              </a:rPr>
              <a:t> 35 CSV files, 5 categories for 7 election years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450" name="Google Shape;450;p48"/>
          <p:cNvSpPr txBox="1">
            <a:spLocks noGrp="1"/>
          </p:cNvSpPr>
          <p:nvPr>
            <p:ph type="body" idx="4294967295"/>
          </p:nvPr>
        </p:nvSpPr>
        <p:spPr>
          <a:xfrm>
            <a:off x="5067124" y="1558172"/>
            <a:ext cx="3712200" cy="22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s" sz="1200" b="1" dirty="0">
                <a:solidFill>
                  <a:schemeClr val="lt1"/>
                </a:solidFill>
              </a:rPr>
              <a:t>Source:</a:t>
            </a:r>
            <a:r>
              <a:rPr lang="es" sz="1200" dirty="0">
                <a:solidFill>
                  <a:schemeClr val="lt1"/>
                </a:solidFill>
              </a:rPr>
              <a:t> Australian Bureau of Statistics (ABS) Census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endParaRPr lang="es" sz="1200" dirty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s" sz="1200" b="1" dirty="0">
                <a:solidFill>
                  <a:schemeClr val="lt1"/>
                </a:solidFill>
              </a:rPr>
              <a:t>Format</a:t>
            </a:r>
            <a:r>
              <a:rPr lang="es" sz="1200" dirty="0">
                <a:solidFill>
                  <a:schemeClr val="lt1"/>
                </a:solidFill>
              </a:rPr>
              <a:t>: CSV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endParaRPr lang="es" sz="1200" dirty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s" sz="1200" b="1" dirty="0">
                <a:solidFill>
                  <a:schemeClr val="lt1"/>
                </a:solidFill>
              </a:rPr>
              <a:t>Method:</a:t>
            </a:r>
            <a:r>
              <a:rPr lang="es" sz="1200" dirty="0">
                <a:solidFill>
                  <a:schemeClr val="lt1"/>
                </a:solidFill>
              </a:rPr>
              <a:t> Manual table creation via Table Builder exported to CSV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endParaRPr lang="es" sz="1200" dirty="0"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</a:pPr>
            <a:r>
              <a:rPr lang="es" sz="1200" b="1" dirty="0">
                <a:solidFill>
                  <a:schemeClr val="lt1"/>
                </a:solidFill>
              </a:rPr>
              <a:t>Structure:</a:t>
            </a:r>
            <a:r>
              <a:rPr lang="es" sz="1200" dirty="0">
                <a:solidFill>
                  <a:schemeClr val="lt1"/>
                </a:solidFill>
              </a:rPr>
              <a:t>  81 CSV files, 27 categories for 3 census years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93AC058-FF05-E148-BC5A-049923AFF612}"/>
              </a:ext>
            </a:extLst>
          </p:cNvPr>
          <p:cNvSpPr txBox="1"/>
          <p:nvPr/>
        </p:nvSpPr>
        <p:spPr>
          <a:xfrm>
            <a:off x="984501" y="1008567"/>
            <a:ext cx="19944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Montserrat"/>
                <a:sym typeface="Montserrat"/>
              </a:rPr>
              <a:t>Election</a:t>
            </a:r>
            <a:r>
              <a:rPr lang="en-US" sz="2000" dirty="0"/>
              <a:t> </a:t>
            </a:r>
            <a:r>
              <a:rPr lang="en-US" sz="2000" b="1" dirty="0">
                <a:solidFill>
                  <a:schemeClr val="bg1"/>
                </a:solidFill>
                <a:latin typeface="Montserrat"/>
              </a:rPr>
              <a:t>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E380BF-2016-CD4F-90A3-53028BA18191}"/>
              </a:ext>
            </a:extLst>
          </p:cNvPr>
          <p:cNvSpPr txBox="1"/>
          <p:nvPr/>
        </p:nvSpPr>
        <p:spPr>
          <a:xfrm>
            <a:off x="5484368" y="1001240"/>
            <a:ext cx="28777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Montserrat"/>
              </a:defRPr>
            </a:lvl1pPr>
          </a:lstStyle>
          <a:p>
            <a:r>
              <a:rPr lang="en-US" dirty="0"/>
              <a:t>Demographics Data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3AC058-FF05-E148-BC5A-049923AFF612}"/>
              </a:ext>
            </a:extLst>
          </p:cNvPr>
          <p:cNvSpPr txBox="1"/>
          <p:nvPr/>
        </p:nvSpPr>
        <p:spPr>
          <a:xfrm>
            <a:off x="568883" y="1216567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"/>
              </a:rPr>
              <a:t>AEC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E380BF-2016-CD4F-90A3-53028BA18191}"/>
              </a:ext>
            </a:extLst>
          </p:cNvPr>
          <p:cNvSpPr txBox="1"/>
          <p:nvPr/>
        </p:nvSpPr>
        <p:spPr>
          <a:xfrm>
            <a:off x="6852339" y="1242167"/>
            <a:ext cx="21945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000" b="1">
                <a:solidFill>
                  <a:schemeClr val="bg1"/>
                </a:solidFill>
                <a:latin typeface="Montserrat"/>
              </a:defRPr>
            </a:lvl1pPr>
          </a:lstStyle>
          <a:p>
            <a:pPr algn="ctr"/>
            <a:r>
              <a:rPr lang="en-US" dirty="0"/>
              <a:t>ABS</a:t>
            </a:r>
          </a:p>
        </p:txBody>
      </p:sp>
      <p:grpSp>
        <p:nvGrpSpPr>
          <p:cNvPr id="12" name="Google Shape;12990;p77">
            <a:extLst>
              <a:ext uri="{FF2B5EF4-FFF2-40B4-BE49-F238E27FC236}">
                <a16:creationId xmlns:a16="http://schemas.microsoft.com/office/drawing/2014/main" id="{C03214B8-BD6D-B940-9587-C117D92C99D6}"/>
              </a:ext>
            </a:extLst>
          </p:cNvPr>
          <p:cNvGrpSpPr/>
          <p:nvPr/>
        </p:nvGrpSpPr>
        <p:grpSpPr>
          <a:xfrm>
            <a:off x="4049785" y="1169642"/>
            <a:ext cx="1260000" cy="1260000"/>
            <a:chOff x="-3852025" y="2764950"/>
            <a:chExt cx="291450" cy="293000"/>
          </a:xfrm>
          <a:solidFill>
            <a:schemeClr val="bg1"/>
          </a:solidFill>
        </p:grpSpPr>
        <p:sp>
          <p:nvSpPr>
            <p:cNvPr id="13" name="Google Shape;12991;p77">
              <a:extLst>
                <a:ext uri="{FF2B5EF4-FFF2-40B4-BE49-F238E27FC236}">
                  <a16:creationId xmlns:a16="http://schemas.microsoft.com/office/drawing/2014/main" id="{B751140E-730B-F142-B1E1-FC5FF726873A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992;p77">
              <a:extLst>
                <a:ext uri="{FF2B5EF4-FFF2-40B4-BE49-F238E27FC236}">
                  <a16:creationId xmlns:a16="http://schemas.microsoft.com/office/drawing/2014/main" id="{044CB5A0-2AB9-C842-83F6-3C932662AADB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2864;p77">
            <a:extLst>
              <a:ext uri="{FF2B5EF4-FFF2-40B4-BE49-F238E27FC236}">
                <a16:creationId xmlns:a16="http://schemas.microsoft.com/office/drawing/2014/main" id="{ACBF8E95-0606-814F-B4A0-35376761F08C}"/>
              </a:ext>
            </a:extLst>
          </p:cNvPr>
          <p:cNvGrpSpPr/>
          <p:nvPr/>
        </p:nvGrpSpPr>
        <p:grpSpPr>
          <a:xfrm>
            <a:off x="527690" y="1675953"/>
            <a:ext cx="332238" cy="327823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10" name="Google Shape;12865;p77">
              <a:extLst>
                <a:ext uri="{FF2B5EF4-FFF2-40B4-BE49-F238E27FC236}">
                  <a16:creationId xmlns:a16="http://schemas.microsoft.com/office/drawing/2014/main" id="{6DD1A51D-BFB4-9D49-86E0-61F608CB5DDE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2866;p77">
              <a:extLst>
                <a:ext uri="{FF2B5EF4-FFF2-40B4-BE49-F238E27FC236}">
                  <a16:creationId xmlns:a16="http://schemas.microsoft.com/office/drawing/2014/main" id="{DE305C24-5FB7-864D-8E67-6436442182AD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2864;p77">
            <a:extLst>
              <a:ext uri="{FF2B5EF4-FFF2-40B4-BE49-F238E27FC236}">
                <a16:creationId xmlns:a16="http://schemas.microsoft.com/office/drawing/2014/main" id="{26B9C6CB-7F91-D54D-9BEF-566314605E9B}"/>
              </a:ext>
            </a:extLst>
          </p:cNvPr>
          <p:cNvGrpSpPr/>
          <p:nvPr/>
        </p:nvGrpSpPr>
        <p:grpSpPr>
          <a:xfrm>
            <a:off x="1077713" y="1675953"/>
            <a:ext cx="332238" cy="327823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16" name="Google Shape;12865;p77">
              <a:extLst>
                <a:ext uri="{FF2B5EF4-FFF2-40B4-BE49-F238E27FC236}">
                  <a16:creationId xmlns:a16="http://schemas.microsoft.com/office/drawing/2014/main" id="{9D2D5492-D114-A14C-91EB-5A1964C53736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2866;p77">
              <a:extLst>
                <a:ext uri="{FF2B5EF4-FFF2-40B4-BE49-F238E27FC236}">
                  <a16:creationId xmlns:a16="http://schemas.microsoft.com/office/drawing/2014/main" id="{84455BFC-DD25-ED4D-AB30-BCD1464C7E76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2864;p77">
            <a:extLst>
              <a:ext uri="{FF2B5EF4-FFF2-40B4-BE49-F238E27FC236}">
                <a16:creationId xmlns:a16="http://schemas.microsoft.com/office/drawing/2014/main" id="{595F21C8-DBDD-A745-BBC7-9705FF75A209}"/>
              </a:ext>
            </a:extLst>
          </p:cNvPr>
          <p:cNvGrpSpPr/>
          <p:nvPr/>
        </p:nvGrpSpPr>
        <p:grpSpPr>
          <a:xfrm>
            <a:off x="527690" y="2194253"/>
            <a:ext cx="332238" cy="327823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19" name="Google Shape;12865;p77">
              <a:extLst>
                <a:ext uri="{FF2B5EF4-FFF2-40B4-BE49-F238E27FC236}">
                  <a16:creationId xmlns:a16="http://schemas.microsoft.com/office/drawing/2014/main" id="{A9C784F1-1F5C-AB49-BD7A-20791BBE874C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2866;p77">
              <a:extLst>
                <a:ext uri="{FF2B5EF4-FFF2-40B4-BE49-F238E27FC236}">
                  <a16:creationId xmlns:a16="http://schemas.microsoft.com/office/drawing/2014/main" id="{628A4FED-4AC8-714E-9089-6A747A3DAB8E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12864;p77">
            <a:extLst>
              <a:ext uri="{FF2B5EF4-FFF2-40B4-BE49-F238E27FC236}">
                <a16:creationId xmlns:a16="http://schemas.microsoft.com/office/drawing/2014/main" id="{853CEA0C-2B73-9243-9CDB-73F265089560}"/>
              </a:ext>
            </a:extLst>
          </p:cNvPr>
          <p:cNvGrpSpPr/>
          <p:nvPr/>
        </p:nvGrpSpPr>
        <p:grpSpPr>
          <a:xfrm>
            <a:off x="1085263" y="2194253"/>
            <a:ext cx="332238" cy="327823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22" name="Google Shape;12865;p77">
              <a:extLst>
                <a:ext uri="{FF2B5EF4-FFF2-40B4-BE49-F238E27FC236}">
                  <a16:creationId xmlns:a16="http://schemas.microsoft.com/office/drawing/2014/main" id="{458D173C-3B5D-DC46-BB81-DD7D656C77E5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2866;p77">
              <a:extLst>
                <a:ext uri="{FF2B5EF4-FFF2-40B4-BE49-F238E27FC236}">
                  <a16:creationId xmlns:a16="http://schemas.microsoft.com/office/drawing/2014/main" id="{0B1DD685-07CA-8043-B4A3-0C63D7AF5277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2864;p77">
            <a:extLst>
              <a:ext uri="{FF2B5EF4-FFF2-40B4-BE49-F238E27FC236}">
                <a16:creationId xmlns:a16="http://schemas.microsoft.com/office/drawing/2014/main" id="{61365518-AF3A-5C40-A8F5-8C531F5AF726}"/>
              </a:ext>
            </a:extLst>
          </p:cNvPr>
          <p:cNvGrpSpPr/>
          <p:nvPr/>
        </p:nvGrpSpPr>
        <p:grpSpPr>
          <a:xfrm>
            <a:off x="7546364" y="1675370"/>
            <a:ext cx="332238" cy="327823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25" name="Google Shape;12865;p77">
              <a:extLst>
                <a:ext uri="{FF2B5EF4-FFF2-40B4-BE49-F238E27FC236}">
                  <a16:creationId xmlns:a16="http://schemas.microsoft.com/office/drawing/2014/main" id="{D4A93F9C-DB84-4947-965F-008B5FA2135A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866;p77">
              <a:extLst>
                <a:ext uri="{FF2B5EF4-FFF2-40B4-BE49-F238E27FC236}">
                  <a16:creationId xmlns:a16="http://schemas.microsoft.com/office/drawing/2014/main" id="{6F0AC075-1713-264B-92F5-10E63564049E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12864;p77">
            <a:extLst>
              <a:ext uri="{FF2B5EF4-FFF2-40B4-BE49-F238E27FC236}">
                <a16:creationId xmlns:a16="http://schemas.microsoft.com/office/drawing/2014/main" id="{2BDEF1D8-CD8B-A749-A393-750947B811B4}"/>
              </a:ext>
            </a:extLst>
          </p:cNvPr>
          <p:cNvGrpSpPr/>
          <p:nvPr/>
        </p:nvGrpSpPr>
        <p:grpSpPr>
          <a:xfrm>
            <a:off x="8096387" y="1675370"/>
            <a:ext cx="332238" cy="327823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28" name="Google Shape;12865;p77">
              <a:extLst>
                <a:ext uri="{FF2B5EF4-FFF2-40B4-BE49-F238E27FC236}">
                  <a16:creationId xmlns:a16="http://schemas.microsoft.com/office/drawing/2014/main" id="{59F2D8B8-516A-F44B-82D6-3C60B50892EB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2866;p77">
              <a:extLst>
                <a:ext uri="{FF2B5EF4-FFF2-40B4-BE49-F238E27FC236}">
                  <a16:creationId xmlns:a16="http://schemas.microsoft.com/office/drawing/2014/main" id="{9AC0ACF8-99A8-454F-B645-868933BF4253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12864;p77">
            <a:extLst>
              <a:ext uri="{FF2B5EF4-FFF2-40B4-BE49-F238E27FC236}">
                <a16:creationId xmlns:a16="http://schemas.microsoft.com/office/drawing/2014/main" id="{9D45358D-7EC6-C84B-AF5F-2579053F903F}"/>
              </a:ext>
            </a:extLst>
          </p:cNvPr>
          <p:cNvGrpSpPr/>
          <p:nvPr/>
        </p:nvGrpSpPr>
        <p:grpSpPr>
          <a:xfrm>
            <a:off x="7546364" y="2193670"/>
            <a:ext cx="332238" cy="327823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31" name="Google Shape;12865;p77">
              <a:extLst>
                <a:ext uri="{FF2B5EF4-FFF2-40B4-BE49-F238E27FC236}">
                  <a16:creationId xmlns:a16="http://schemas.microsoft.com/office/drawing/2014/main" id="{8F58AA87-5C32-0640-85A3-8300D68618D6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2866;p77">
              <a:extLst>
                <a:ext uri="{FF2B5EF4-FFF2-40B4-BE49-F238E27FC236}">
                  <a16:creationId xmlns:a16="http://schemas.microsoft.com/office/drawing/2014/main" id="{748ACCE2-D327-9B4B-A59A-B512D1560E03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12864;p77">
            <a:extLst>
              <a:ext uri="{FF2B5EF4-FFF2-40B4-BE49-F238E27FC236}">
                <a16:creationId xmlns:a16="http://schemas.microsoft.com/office/drawing/2014/main" id="{E0B52802-A351-B849-B3F3-592F055B9A20}"/>
              </a:ext>
            </a:extLst>
          </p:cNvPr>
          <p:cNvGrpSpPr/>
          <p:nvPr/>
        </p:nvGrpSpPr>
        <p:grpSpPr>
          <a:xfrm>
            <a:off x="8103937" y="2193670"/>
            <a:ext cx="332238" cy="327823"/>
            <a:chOff x="-6713450" y="2397900"/>
            <a:chExt cx="295375" cy="291450"/>
          </a:xfrm>
          <a:solidFill>
            <a:schemeClr val="bg1"/>
          </a:solidFill>
        </p:grpSpPr>
        <p:sp>
          <p:nvSpPr>
            <p:cNvPr id="34" name="Google Shape;12865;p77">
              <a:extLst>
                <a:ext uri="{FF2B5EF4-FFF2-40B4-BE49-F238E27FC236}">
                  <a16:creationId xmlns:a16="http://schemas.microsoft.com/office/drawing/2014/main" id="{70CB2AD3-C432-654F-8169-1A498BB0F6A1}"/>
                </a:ext>
              </a:extLst>
            </p:cNvPr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2866;p77">
              <a:extLst>
                <a:ext uri="{FF2B5EF4-FFF2-40B4-BE49-F238E27FC236}">
                  <a16:creationId xmlns:a16="http://schemas.microsoft.com/office/drawing/2014/main" id="{B7741B46-06E2-2946-9FA0-D80737E0C1C8}"/>
                </a:ext>
              </a:extLst>
            </p:cNvPr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5120507-FB2D-5746-91E5-44EBA270098C}"/>
              </a:ext>
            </a:extLst>
          </p:cNvPr>
          <p:cNvCxnSpPr/>
          <p:nvPr/>
        </p:nvCxnSpPr>
        <p:spPr>
          <a:xfrm>
            <a:off x="1738516" y="1784382"/>
            <a:ext cx="142160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A845047-1C96-0946-B1EA-B774C9F1EC42}"/>
              </a:ext>
            </a:extLst>
          </p:cNvPr>
          <p:cNvCxnSpPr/>
          <p:nvPr/>
        </p:nvCxnSpPr>
        <p:spPr>
          <a:xfrm>
            <a:off x="1738516" y="2326346"/>
            <a:ext cx="142160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51866D5-331B-F049-9D84-DE75D1D5E705}"/>
              </a:ext>
            </a:extLst>
          </p:cNvPr>
          <p:cNvCxnSpPr/>
          <p:nvPr/>
        </p:nvCxnSpPr>
        <p:spPr>
          <a:xfrm flipH="1">
            <a:off x="5690515" y="1777603"/>
            <a:ext cx="142200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0EC5938-E8B7-BF47-8BB1-8B037B160B35}"/>
              </a:ext>
            </a:extLst>
          </p:cNvPr>
          <p:cNvCxnSpPr/>
          <p:nvPr/>
        </p:nvCxnSpPr>
        <p:spPr>
          <a:xfrm flipH="1">
            <a:off x="5690515" y="2359377"/>
            <a:ext cx="1422000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45D6A1D-1193-3C49-B206-8135F8FAB4A6}"/>
              </a:ext>
            </a:extLst>
          </p:cNvPr>
          <p:cNvSpPr txBox="1"/>
          <p:nvPr/>
        </p:nvSpPr>
        <p:spPr>
          <a:xfrm>
            <a:off x="3541238" y="234913"/>
            <a:ext cx="20762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Montserrat"/>
              </a:rPr>
              <a:t>POSTGRESQL 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Montserrat"/>
              </a:rPr>
              <a:t>DATABASE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068D13E-9D39-9B44-B6BB-3C6295CC8DDE}"/>
              </a:ext>
            </a:extLst>
          </p:cNvPr>
          <p:cNvSpPr txBox="1"/>
          <p:nvPr/>
        </p:nvSpPr>
        <p:spPr>
          <a:xfrm>
            <a:off x="2816551" y="3382593"/>
            <a:ext cx="37048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Montserrat"/>
              </a:rPr>
              <a:t>YEAR</a:t>
            </a:r>
            <a:r>
              <a:rPr lang="en-US" sz="1200" dirty="0"/>
              <a:t> </a:t>
            </a:r>
            <a:r>
              <a:rPr lang="en-US" sz="1800" b="1" dirty="0">
                <a:solidFill>
                  <a:schemeClr val="bg1"/>
                </a:solidFill>
                <a:latin typeface="Montserrat"/>
              </a:rPr>
              <a:t>AND ELECTORATE </a:t>
            </a: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Montserrat"/>
              </a:rPr>
              <a:t>INNER JOINED DATA FRAME</a:t>
            </a:r>
          </a:p>
        </p:txBody>
      </p:sp>
      <p:grpSp>
        <p:nvGrpSpPr>
          <p:cNvPr id="45" name="Google Shape;9080;p68">
            <a:extLst>
              <a:ext uri="{FF2B5EF4-FFF2-40B4-BE49-F238E27FC236}">
                <a16:creationId xmlns:a16="http://schemas.microsoft.com/office/drawing/2014/main" id="{F43C0BDD-2661-3B43-8994-1C35C46D763B}"/>
              </a:ext>
            </a:extLst>
          </p:cNvPr>
          <p:cNvGrpSpPr/>
          <p:nvPr/>
        </p:nvGrpSpPr>
        <p:grpSpPr>
          <a:xfrm>
            <a:off x="4121999" y="4056004"/>
            <a:ext cx="900000" cy="720000"/>
            <a:chOff x="5648375" y="238125"/>
            <a:chExt cx="483125" cy="483125"/>
          </a:xfrm>
          <a:solidFill>
            <a:schemeClr val="bg1"/>
          </a:solidFill>
        </p:grpSpPr>
        <p:sp>
          <p:nvSpPr>
            <p:cNvPr id="46" name="Google Shape;9081;p68">
              <a:extLst>
                <a:ext uri="{FF2B5EF4-FFF2-40B4-BE49-F238E27FC236}">
                  <a16:creationId xmlns:a16="http://schemas.microsoft.com/office/drawing/2014/main" id="{E26DB8D1-75F3-A34D-9223-1A1664032A6A}"/>
                </a:ext>
              </a:extLst>
            </p:cNvPr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" name="Google Shape;9082;p68">
              <a:extLst>
                <a:ext uri="{FF2B5EF4-FFF2-40B4-BE49-F238E27FC236}">
                  <a16:creationId xmlns:a16="http://schemas.microsoft.com/office/drawing/2014/main" id="{6B2FB806-0024-F445-BCC9-E3E4C2C96B77}"/>
                </a:ext>
              </a:extLst>
            </p:cNvPr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" name="Google Shape;9083;p68">
              <a:extLst>
                <a:ext uri="{FF2B5EF4-FFF2-40B4-BE49-F238E27FC236}">
                  <a16:creationId xmlns:a16="http://schemas.microsoft.com/office/drawing/2014/main" id="{DA80D395-13D0-B84A-BD82-0D68E7C2C255}"/>
                </a:ext>
              </a:extLst>
            </p:cNvPr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" name="Google Shape;9084;p68">
              <a:extLst>
                <a:ext uri="{FF2B5EF4-FFF2-40B4-BE49-F238E27FC236}">
                  <a16:creationId xmlns:a16="http://schemas.microsoft.com/office/drawing/2014/main" id="{ECCF9363-CDE8-9545-82CC-69841633F0D7}"/>
                </a:ext>
              </a:extLst>
            </p:cNvPr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" name="Google Shape;9085;p68">
              <a:extLst>
                <a:ext uri="{FF2B5EF4-FFF2-40B4-BE49-F238E27FC236}">
                  <a16:creationId xmlns:a16="http://schemas.microsoft.com/office/drawing/2014/main" id="{EFF5F363-1626-074B-8479-34F7C7FAC086}"/>
                </a:ext>
              </a:extLst>
            </p:cNvPr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" name="Google Shape;9086;p68">
              <a:extLst>
                <a:ext uri="{FF2B5EF4-FFF2-40B4-BE49-F238E27FC236}">
                  <a16:creationId xmlns:a16="http://schemas.microsoft.com/office/drawing/2014/main" id="{E07F48F8-FADA-3941-8555-1A4B432DBB5C}"/>
                </a:ext>
              </a:extLst>
            </p:cNvPr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" name="Google Shape;9087;p68">
              <a:extLst>
                <a:ext uri="{FF2B5EF4-FFF2-40B4-BE49-F238E27FC236}">
                  <a16:creationId xmlns:a16="http://schemas.microsoft.com/office/drawing/2014/main" id="{DDFF2EE0-0798-264E-A684-1433DA0EF73A}"/>
                </a:ext>
              </a:extLst>
            </p:cNvPr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9088;p68">
              <a:extLst>
                <a:ext uri="{FF2B5EF4-FFF2-40B4-BE49-F238E27FC236}">
                  <a16:creationId xmlns:a16="http://schemas.microsoft.com/office/drawing/2014/main" id="{9194581F-97DC-1243-9F35-349D65C4BD67}"/>
                </a:ext>
              </a:extLst>
            </p:cNvPr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4" name="Google Shape;9089;p68">
              <a:extLst>
                <a:ext uri="{FF2B5EF4-FFF2-40B4-BE49-F238E27FC236}">
                  <a16:creationId xmlns:a16="http://schemas.microsoft.com/office/drawing/2014/main" id="{9818D617-48A9-284F-9472-175CC0D5EC21}"/>
                </a:ext>
              </a:extLst>
            </p:cNvPr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" name="Google Shape;9090;p68">
              <a:extLst>
                <a:ext uri="{FF2B5EF4-FFF2-40B4-BE49-F238E27FC236}">
                  <a16:creationId xmlns:a16="http://schemas.microsoft.com/office/drawing/2014/main" id="{D6208E9A-7B85-384E-8449-53D0B89D5B03}"/>
                </a:ext>
              </a:extLst>
            </p:cNvPr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B31A841-386A-FB43-9F9F-B785342CD5E4}"/>
              </a:ext>
            </a:extLst>
          </p:cNvPr>
          <p:cNvCxnSpPr>
            <a:cxnSpLocks/>
          </p:cNvCxnSpPr>
          <p:nvPr/>
        </p:nvCxnSpPr>
        <p:spPr>
          <a:xfrm>
            <a:off x="4294021" y="2572204"/>
            <a:ext cx="0" cy="75960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3FA15F6-084B-EC42-95EA-EEB0E93A02D8}"/>
              </a:ext>
            </a:extLst>
          </p:cNvPr>
          <p:cNvCxnSpPr>
            <a:cxnSpLocks/>
          </p:cNvCxnSpPr>
          <p:nvPr/>
        </p:nvCxnSpPr>
        <p:spPr>
          <a:xfrm>
            <a:off x="4892058" y="2571750"/>
            <a:ext cx="0" cy="76005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9" name="Google Shape;11212;p73">
            <a:extLst>
              <a:ext uri="{FF2B5EF4-FFF2-40B4-BE49-F238E27FC236}">
                <a16:creationId xmlns:a16="http://schemas.microsoft.com/office/drawing/2014/main" id="{F77C7722-4F65-1A45-9627-FE0595B9B587}"/>
              </a:ext>
            </a:extLst>
          </p:cNvPr>
          <p:cNvGrpSpPr/>
          <p:nvPr/>
        </p:nvGrpSpPr>
        <p:grpSpPr>
          <a:xfrm>
            <a:off x="6184758" y="1901862"/>
            <a:ext cx="346667" cy="333257"/>
            <a:chOff x="-31889075" y="2658950"/>
            <a:chExt cx="302475" cy="290775"/>
          </a:xfrm>
          <a:solidFill>
            <a:schemeClr val="bg1"/>
          </a:solidFill>
        </p:grpSpPr>
        <p:sp>
          <p:nvSpPr>
            <p:cNvPr id="60" name="Google Shape;11213;p73">
              <a:extLst>
                <a:ext uri="{FF2B5EF4-FFF2-40B4-BE49-F238E27FC236}">
                  <a16:creationId xmlns:a16="http://schemas.microsoft.com/office/drawing/2014/main" id="{6DE5A514-0F3D-4443-BDFA-92F4709487D7}"/>
                </a:ext>
              </a:extLst>
            </p:cNvPr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1214;p73">
              <a:extLst>
                <a:ext uri="{FF2B5EF4-FFF2-40B4-BE49-F238E27FC236}">
                  <a16:creationId xmlns:a16="http://schemas.microsoft.com/office/drawing/2014/main" id="{A1482241-8701-BD47-BD3C-C8BE95968E18}"/>
                </a:ext>
              </a:extLst>
            </p:cNvPr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11212;p73">
            <a:extLst>
              <a:ext uri="{FF2B5EF4-FFF2-40B4-BE49-F238E27FC236}">
                <a16:creationId xmlns:a16="http://schemas.microsoft.com/office/drawing/2014/main" id="{AA653D92-38E1-3A41-A876-671960FD3ACB}"/>
              </a:ext>
            </a:extLst>
          </p:cNvPr>
          <p:cNvGrpSpPr/>
          <p:nvPr/>
        </p:nvGrpSpPr>
        <p:grpSpPr>
          <a:xfrm>
            <a:off x="2177714" y="1873323"/>
            <a:ext cx="346667" cy="333257"/>
            <a:chOff x="-31889075" y="2658950"/>
            <a:chExt cx="302475" cy="290775"/>
          </a:xfrm>
          <a:solidFill>
            <a:schemeClr val="bg1"/>
          </a:solidFill>
        </p:grpSpPr>
        <p:sp>
          <p:nvSpPr>
            <p:cNvPr id="63" name="Google Shape;11213;p73">
              <a:extLst>
                <a:ext uri="{FF2B5EF4-FFF2-40B4-BE49-F238E27FC236}">
                  <a16:creationId xmlns:a16="http://schemas.microsoft.com/office/drawing/2014/main" id="{DD2AAD65-BFE1-C04B-A9B3-9627E99E10F1}"/>
                </a:ext>
              </a:extLst>
            </p:cNvPr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1214;p73">
              <a:extLst>
                <a:ext uri="{FF2B5EF4-FFF2-40B4-BE49-F238E27FC236}">
                  <a16:creationId xmlns:a16="http://schemas.microsoft.com/office/drawing/2014/main" id="{1F6AFE52-9998-F74C-BEBA-D75EBB6A2CE7}"/>
                </a:ext>
              </a:extLst>
            </p:cNvPr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663F7BA5-9F7C-6244-9C2F-0F267A673847}"/>
              </a:ext>
            </a:extLst>
          </p:cNvPr>
          <p:cNvSpPr txBox="1"/>
          <p:nvPr/>
        </p:nvSpPr>
        <p:spPr>
          <a:xfrm>
            <a:off x="1710614" y="1473518"/>
            <a:ext cx="13452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chemeClr val="bg1"/>
                </a:solidFill>
                <a:latin typeface="Montserrat"/>
              </a:rPr>
              <a:t>CLEAN/MODIFY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B4DF0C7-AC9A-0C42-B541-02964333414D}"/>
              </a:ext>
            </a:extLst>
          </p:cNvPr>
          <p:cNvSpPr txBox="1"/>
          <p:nvPr/>
        </p:nvSpPr>
        <p:spPr>
          <a:xfrm>
            <a:off x="5743634" y="1484853"/>
            <a:ext cx="134524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50" b="1" dirty="0">
                <a:solidFill>
                  <a:schemeClr val="bg1"/>
                </a:solidFill>
                <a:latin typeface="Montserrat"/>
              </a:rPr>
              <a:t>CLEAN/MODIFY</a:t>
            </a:r>
          </a:p>
        </p:txBody>
      </p:sp>
      <p:sp>
        <p:nvSpPr>
          <p:cNvPr id="67" name="Google Shape;11309;p73">
            <a:extLst>
              <a:ext uri="{FF2B5EF4-FFF2-40B4-BE49-F238E27FC236}">
                <a16:creationId xmlns:a16="http://schemas.microsoft.com/office/drawing/2014/main" id="{0242C70C-98C8-A84F-A63C-35819A4CFDDC}"/>
              </a:ext>
            </a:extLst>
          </p:cNvPr>
          <p:cNvSpPr/>
          <p:nvPr/>
        </p:nvSpPr>
        <p:spPr>
          <a:xfrm>
            <a:off x="4433791" y="2738772"/>
            <a:ext cx="345600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BAC117-D47D-684C-87F4-163DAE49411E}"/>
              </a:ext>
            </a:extLst>
          </p:cNvPr>
          <p:cNvSpPr txBox="1"/>
          <p:nvPr/>
        </p:nvSpPr>
        <p:spPr>
          <a:xfrm>
            <a:off x="5213113" y="4263314"/>
            <a:ext cx="110977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Montserrat"/>
              </a:rPr>
              <a:t>Rows : 876</a:t>
            </a:r>
          </a:p>
          <a:p>
            <a:r>
              <a:rPr lang="en-US" sz="1000" dirty="0">
                <a:solidFill>
                  <a:schemeClr val="bg1"/>
                </a:solidFill>
                <a:latin typeface="Montserrat"/>
              </a:rPr>
              <a:t>Columns : 290</a:t>
            </a:r>
          </a:p>
        </p:txBody>
      </p:sp>
      <p:sp>
        <p:nvSpPr>
          <p:cNvPr id="42" name="Double Brace 41">
            <a:extLst>
              <a:ext uri="{FF2B5EF4-FFF2-40B4-BE49-F238E27FC236}">
                <a16:creationId xmlns:a16="http://schemas.microsoft.com/office/drawing/2014/main" id="{DB876FAF-D107-5C4E-BC48-8E5F1CE6FFE4}"/>
              </a:ext>
            </a:extLst>
          </p:cNvPr>
          <p:cNvSpPr/>
          <p:nvPr/>
        </p:nvSpPr>
        <p:spPr>
          <a:xfrm>
            <a:off x="5167611" y="4217398"/>
            <a:ext cx="1155281" cy="558606"/>
          </a:xfrm>
          <a:prstGeom prst="brace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338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BB592039-BB7B-984D-86F7-53BFAD13A6BC}"/>
              </a:ext>
            </a:extLst>
          </p:cNvPr>
          <p:cNvSpPr txBox="1"/>
          <p:nvPr/>
        </p:nvSpPr>
        <p:spPr>
          <a:xfrm>
            <a:off x="89837" y="2077090"/>
            <a:ext cx="19436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INPUT 2004-2016 DEMOGRAPHICS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&amp; ELECTION DATA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45C5F95-B0FA-2F4D-BE7C-F6DB279A56C0}"/>
              </a:ext>
            </a:extLst>
          </p:cNvPr>
          <p:cNvSpPr txBox="1"/>
          <p:nvPr/>
        </p:nvSpPr>
        <p:spPr>
          <a:xfrm>
            <a:off x="2782271" y="2061686"/>
            <a:ext cx="315022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GENERATE 2019 ELECTION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 PREDICTIONS FOR LEFT/RIGHT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LEANING ELECTORATES</a:t>
            </a:r>
          </a:p>
        </p:txBody>
      </p:sp>
      <p:sp>
        <p:nvSpPr>
          <p:cNvPr id="66" name="Google Shape;13309;p78">
            <a:extLst>
              <a:ext uri="{FF2B5EF4-FFF2-40B4-BE49-F238E27FC236}">
                <a16:creationId xmlns:a16="http://schemas.microsoft.com/office/drawing/2014/main" id="{D8783101-AC53-3643-8D5E-CE2978BAA7F0}"/>
              </a:ext>
            </a:extLst>
          </p:cNvPr>
          <p:cNvSpPr/>
          <p:nvPr/>
        </p:nvSpPr>
        <p:spPr>
          <a:xfrm>
            <a:off x="7424222" y="3068872"/>
            <a:ext cx="540000" cy="5400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" name="Google Shape;269;p36">
            <a:extLst>
              <a:ext uri="{FF2B5EF4-FFF2-40B4-BE49-F238E27FC236}">
                <a16:creationId xmlns:a16="http://schemas.microsoft.com/office/drawing/2014/main" id="{993F3B0A-F9D7-B647-AADB-CD85D7686F86}"/>
              </a:ext>
            </a:extLst>
          </p:cNvPr>
          <p:cNvCxnSpPr>
            <a:cxnSpLocks/>
          </p:cNvCxnSpPr>
          <p:nvPr/>
        </p:nvCxnSpPr>
        <p:spPr>
          <a:xfrm>
            <a:off x="663698" y="945269"/>
            <a:ext cx="5145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7" name="Google Shape;271;p36">
            <a:extLst>
              <a:ext uri="{FF2B5EF4-FFF2-40B4-BE49-F238E27FC236}">
                <a16:creationId xmlns:a16="http://schemas.microsoft.com/office/drawing/2014/main" id="{6C460E6F-CFA3-F64A-8910-119FB0024364}"/>
              </a:ext>
            </a:extLst>
          </p:cNvPr>
          <p:cNvSpPr txBox="1">
            <a:spLocks/>
          </p:cNvSpPr>
          <p:nvPr/>
        </p:nvSpPr>
        <p:spPr>
          <a:xfrm>
            <a:off x="530213" y="283279"/>
            <a:ext cx="3791542" cy="56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Montserrat"/>
              <a:buNone/>
              <a:defRPr sz="7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50800" algn="l">
              <a:buClr>
                <a:schemeClr val="lt1"/>
              </a:buClr>
              <a:buSzPts val="2800"/>
            </a:pPr>
            <a:r>
              <a:rPr lang="en-AU" sz="2800" dirty="0">
                <a:solidFill>
                  <a:schemeClr val="lt1"/>
                </a:solidFill>
              </a:rPr>
              <a:t>How does it work?</a:t>
            </a:r>
            <a:endParaRPr lang="en-AU" sz="2800" dirty="0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A847F348-40A4-F141-9A54-91E3E0F02465}"/>
              </a:ext>
            </a:extLst>
          </p:cNvPr>
          <p:cNvSpPr txBox="1"/>
          <p:nvPr/>
        </p:nvSpPr>
        <p:spPr>
          <a:xfrm>
            <a:off x="6129237" y="2061686"/>
            <a:ext cx="30147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INSIGHTS INTO FEATURES THAT ARE LEFT / RIGHT DETERMINANTS</a:t>
            </a:r>
          </a:p>
        </p:txBody>
      </p:sp>
      <p:sp>
        <p:nvSpPr>
          <p:cNvPr id="116" name="Google Shape;6200;p67">
            <a:extLst>
              <a:ext uri="{FF2B5EF4-FFF2-40B4-BE49-F238E27FC236}">
                <a16:creationId xmlns:a16="http://schemas.microsoft.com/office/drawing/2014/main" id="{99E466AC-EAB3-184C-9488-CC6C51978A62}"/>
              </a:ext>
            </a:extLst>
          </p:cNvPr>
          <p:cNvSpPr/>
          <p:nvPr/>
        </p:nvSpPr>
        <p:spPr>
          <a:xfrm>
            <a:off x="2033461" y="3158007"/>
            <a:ext cx="1330584" cy="498991"/>
          </a:xfrm>
          <a:custGeom>
            <a:avLst/>
            <a:gdLst/>
            <a:ahLst/>
            <a:cxnLst/>
            <a:rect l="l" t="t" r="r" b="b"/>
            <a:pathLst>
              <a:path w="12753" h="5235" extrusionOk="0">
                <a:moveTo>
                  <a:pt x="3157" y="713"/>
                </a:moveTo>
                <a:cubicBezTo>
                  <a:pt x="4848" y="713"/>
                  <a:pt x="5689" y="2762"/>
                  <a:pt x="4497" y="3966"/>
                </a:cubicBezTo>
                <a:cubicBezTo>
                  <a:pt x="4107" y="4352"/>
                  <a:pt x="3629" y="4524"/>
                  <a:pt x="3159" y="4524"/>
                </a:cubicBezTo>
                <a:cubicBezTo>
                  <a:pt x="2176" y="4524"/>
                  <a:pt x="1232" y="3766"/>
                  <a:pt x="1232" y="2623"/>
                </a:cubicBezTo>
                <a:cubicBezTo>
                  <a:pt x="1245" y="1563"/>
                  <a:pt x="2095" y="713"/>
                  <a:pt x="3142" y="713"/>
                </a:cubicBezTo>
                <a:cubicBezTo>
                  <a:pt x="3147" y="713"/>
                  <a:pt x="3152" y="713"/>
                  <a:pt x="3157" y="713"/>
                </a:cubicBezTo>
                <a:close/>
                <a:moveTo>
                  <a:pt x="3149" y="0"/>
                </a:moveTo>
                <a:cubicBezTo>
                  <a:pt x="2159" y="0"/>
                  <a:pt x="1184" y="555"/>
                  <a:pt x="739" y="1575"/>
                </a:cubicBezTo>
                <a:cubicBezTo>
                  <a:pt x="0" y="3300"/>
                  <a:pt x="1257" y="5235"/>
                  <a:pt x="3142" y="5235"/>
                </a:cubicBezTo>
                <a:cubicBezTo>
                  <a:pt x="3869" y="5235"/>
                  <a:pt x="4559" y="4939"/>
                  <a:pt x="5052" y="4422"/>
                </a:cubicBezTo>
                <a:lnTo>
                  <a:pt x="11213" y="4422"/>
                </a:lnTo>
                <a:lnTo>
                  <a:pt x="11213" y="5038"/>
                </a:lnTo>
                <a:lnTo>
                  <a:pt x="12753" y="2623"/>
                </a:lnTo>
                <a:lnTo>
                  <a:pt x="11200" y="208"/>
                </a:lnTo>
                <a:lnTo>
                  <a:pt x="11200" y="824"/>
                </a:lnTo>
                <a:lnTo>
                  <a:pt x="5052" y="824"/>
                </a:lnTo>
                <a:cubicBezTo>
                  <a:pt x="4523" y="265"/>
                  <a:pt x="3832" y="0"/>
                  <a:pt x="3149" y="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3008;p77">
            <a:extLst>
              <a:ext uri="{FF2B5EF4-FFF2-40B4-BE49-F238E27FC236}">
                <a16:creationId xmlns:a16="http://schemas.microsoft.com/office/drawing/2014/main" id="{6134DDCB-A0CC-374A-B7D1-1AEBBF043E7F}"/>
              </a:ext>
            </a:extLst>
          </p:cNvPr>
          <p:cNvGrpSpPr/>
          <p:nvPr/>
        </p:nvGrpSpPr>
        <p:grpSpPr>
          <a:xfrm>
            <a:off x="4113589" y="3116998"/>
            <a:ext cx="540000" cy="540000"/>
            <a:chOff x="-3462150" y="2046625"/>
            <a:chExt cx="224500" cy="291450"/>
          </a:xfrm>
          <a:solidFill>
            <a:schemeClr val="bg1"/>
          </a:solidFill>
        </p:grpSpPr>
        <p:sp>
          <p:nvSpPr>
            <p:cNvPr id="120" name="Google Shape;13009;p77">
              <a:extLst>
                <a:ext uri="{FF2B5EF4-FFF2-40B4-BE49-F238E27FC236}">
                  <a16:creationId xmlns:a16="http://schemas.microsoft.com/office/drawing/2014/main" id="{45F77C88-003E-9B49-B9B5-00DD1122EC9F}"/>
                </a:ext>
              </a:extLst>
            </p:cNvPr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3010;p77">
              <a:extLst>
                <a:ext uri="{FF2B5EF4-FFF2-40B4-BE49-F238E27FC236}">
                  <a16:creationId xmlns:a16="http://schemas.microsoft.com/office/drawing/2014/main" id="{76C1A9A2-F38B-A343-8EA2-539D4B19165E}"/>
                </a:ext>
              </a:extLst>
            </p:cNvPr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3011;p77">
              <a:extLst>
                <a:ext uri="{FF2B5EF4-FFF2-40B4-BE49-F238E27FC236}">
                  <a16:creationId xmlns:a16="http://schemas.microsoft.com/office/drawing/2014/main" id="{C19A1D2A-572A-DF47-9DEC-955A558DE124}"/>
                </a:ext>
              </a:extLst>
            </p:cNvPr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3012;p77">
              <a:extLst>
                <a:ext uri="{FF2B5EF4-FFF2-40B4-BE49-F238E27FC236}">
                  <a16:creationId xmlns:a16="http://schemas.microsoft.com/office/drawing/2014/main" id="{FABE699F-1BC3-C440-85E1-E2790B171BD4}"/>
                </a:ext>
              </a:extLst>
            </p:cNvPr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3013;p77">
              <a:extLst>
                <a:ext uri="{FF2B5EF4-FFF2-40B4-BE49-F238E27FC236}">
                  <a16:creationId xmlns:a16="http://schemas.microsoft.com/office/drawing/2014/main" id="{EA4FCC4C-6E43-FF45-B81F-D211CB52A737}"/>
                </a:ext>
              </a:extLst>
            </p:cNvPr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3014;p77">
              <a:extLst>
                <a:ext uri="{FF2B5EF4-FFF2-40B4-BE49-F238E27FC236}">
                  <a16:creationId xmlns:a16="http://schemas.microsoft.com/office/drawing/2014/main" id="{3B95E153-4517-8644-B380-3FFC804AECF4}"/>
                </a:ext>
              </a:extLst>
            </p:cNvPr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3015;p77">
              <a:extLst>
                <a:ext uri="{FF2B5EF4-FFF2-40B4-BE49-F238E27FC236}">
                  <a16:creationId xmlns:a16="http://schemas.microsoft.com/office/drawing/2014/main" id="{B064A03E-3D28-3D47-A114-F7829B93A3CD}"/>
                </a:ext>
              </a:extLst>
            </p:cNvPr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" name="Google Shape;6200;p67">
            <a:extLst>
              <a:ext uri="{FF2B5EF4-FFF2-40B4-BE49-F238E27FC236}">
                <a16:creationId xmlns:a16="http://schemas.microsoft.com/office/drawing/2014/main" id="{E3A03390-BA99-D848-A1ED-E16CEDB264B4}"/>
              </a:ext>
            </a:extLst>
          </p:cNvPr>
          <p:cNvSpPr/>
          <p:nvPr/>
        </p:nvSpPr>
        <p:spPr>
          <a:xfrm>
            <a:off x="5403133" y="3150186"/>
            <a:ext cx="1330584" cy="498991"/>
          </a:xfrm>
          <a:custGeom>
            <a:avLst/>
            <a:gdLst/>
            <a:ahLst/>
            <a:cxnLst/>
            <a:rect l="l" t="t" r="r" b="b"/>
            <a:pathLst>
              <a:path w="12753" h="5235" extrusionOk="0">
                <a:moveTo>
                  <a:pt x="3157" y="713"/>
                </a:moveTo>
                <a:cubicBezTo>
                  <a:pt x="4848" y="713"/>
                  <a:pt x="5689" y="2762"/>
                  <a:pt x="4497" y="3966"/>
                </a:cubicBezTo>
                <a:cubicBezTo>
                  <a:pt x="4107" y="4352"/>
                  <a:pt x="3629" y="4524"/>
                  <a:pt x="3159" y="4524"/>
                </a:cubicBezTo>
                <a:cubicBezTo>
                  <a:pt x="2176" y="4524"/>
                  <a:pt x="1232" y="3766"/>
                  <a:pt x="1232" y="2623"/>
                </a:cubicBezTo>
                <a:cubicBezTo>
                  <a:pt x="1245" y="1563"/>
                  <a:pt x="2095" y="713"/>
                  <a:pt x="3142" y="713"/>
                </a:cubicBezTo>
                <a:cubicBezTo>
                  <a:pt x="3147" y="713"/>
                  <a:pt x="3152" y="713"/>
                  <a:pt x="3157" y="713"/>
                </a:cubicBezTo>
                <a:close/>
                <a:moveTo>
                  <a:pt x="3149" y="0"/>
                </a:moveTo>
                <a:cubicBezTo>
                  <a:pt x="2159" y="0"/>
                  <a:pt x="1184" y="555"/>
                  <a:pt x="739" y="1575"/>
                </a:cubicBezTo>
                <a:cubicBezTo>
                  <a:pt x="0" y="3300"/>
                  <a:pt x="1257" y="5235"/>
                  <a:pt x="3142" y="5235"/>
                </a:cubicBezTo>
                <a:cubicBezTo>
                  <a:pt x="3869" y="5235"/>
                  <a:pt x="4559" y="4939"/>
                  <a:pt x="5052" y="4422"/>
                </a:cubicBezTo>
                <a:lnTo>
                  <a:pt x="11213" y="4422"/>
                </a:lnTo>
                <a:lnTo>
                  <a:pt x="11213" y="5038"/>
                </a:lnTo>
                <a:lnTo>
                  <a:pt x="12753" y="2623"/>
                </a:lnTo>
                <a:lnTo>
                  <a:pt x="11200" y="208"/>
                </a:lnTo>
                <a:lnTo>
                  <a:pt x="11200" y="824"/>
                </a:lnTo>
                <a:lnTo>
                  <a:pt x="5052" y="824"/>
                </a:lnTo>
                <a:cubicBezTo>
                  <a:pt x="4523" y="265"/>
                  <a:pt x="3832" y="0"/>
                  <a:pt x="3149" y="0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0470;p71">
            <a:extLst>
              <a:ext uri="{FF2B5EF4-FFF2-40B4-BE49-F238E27FC236}">
                <a16:creationId xmlns:a16="http://schemas.microsoft.com/office/drawing/2014/main" id="{45E85EB3-EC66-D34E-B123-FDA0667E34B8}"/>
              </a:ext>
            </a:extLst>
          </p:cNvPr>
          <p:cNvGrpSpPr/>
          <p:nvPr/>
        </p:nvGrpSpPr>
        <p:grpSpPr>
          <a:xfrm>
            <a:off x="2219193" y="3273955"/>
            <a:ext cx="270000" cy="270000"/>
            <a:chOff x="-45664625" y="2352225"/>
            <a:chExt cx="300125" cy="263875"/>
          </a:xfrm>
          <a:solidFill>
            <a:schemeClr val="bg1"/>
          </a:solidFill>
        </p:grpSpPr>
        <p:sp>
          <p:nvSpPr>
            <p:cNvPr id="129" name="Google Shape;10471;p71">
              <a:extLst>
                <a:ext uri="{FF2B5EF4-FFF2-40B4-BE49-F238E27FC236}">
                  <a16:creationId xmlns:a16="http://schemas.microsoft.com/office/drawing/2014/main" id="{BEB5B7B1-46C3-CA48-B583-40C72721842A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0472;p71">
              <a:extLst>
                <a:ext uri="{FF2B5EF4-FFF2-40B4-BE49-F238E27FC236}">
                  <a16:creationId xmlns:a16="http://schemas.microsoft.com/office/drawing/2014/main" id="{05EE03AB-B391-534E-BD34-08B76CC50D29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0473;p71">
              <a:extLst>
                <a:ext uri="{FF2B5EF4-FFF2-40B4-BE49-F238E27FC236}">
                  <a16:creationId xmlns:a16="http://schemas.microsoft.com/office/drawing/2014/main" id="{8EEC1AF5-799F-0F48-9F3A-DF6DC5E89477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0474;p71">
              <a:extLst>
                <a:ext uri="{FF2B5EF4-FFF2-40B4-BE49-F238E27FC236}">
                  <a16:creationId xmlns:a16="http://schemas.microsoft.com/office/drawing/2014/main" id="{A5A06B67-1080-F343-BFC7-C62826C53C80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0475;p71">
              <a:extLst>
                <a:ext uri="{FF2B5EF4-FFF2-40B4-BE49-F238E27FC236}">
                  <a16:creationId xmlns:a16="http://schemas.microsoft.com/office/drawing/2014/main" id="{9E982C60-B56E-8F4F-9E17-52BDA0B305A9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0476;p71">
              <a:extLst>
                <a:ext uri="{FF2B5EF4-FFF2-40B4-BE49-F238E27FC236}">
                  <a16:creationId xmlns:a16="http://schemas.microsoft.com/office/drawing/2014/main" id="{12DE389C-8CDE-1144-B74B-59329C3142B3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0477;p71">
              <a:extLst>
                <a:ext uri="{FF2B5EF4-FFF2-40B4-BE49-F238E27FC236}">
                  <a16:creationId xmlns:a16="http://schemas.microsoft.com/office/drawing/2014/main" id="{923FADD6-85D2-674F-B9A3-2F23ED47231A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12984;p77">
            <a:extLst>
              <a:ext uri="{FF2B5EF4-FFF2-40B4-BE49-F238E27FC236}">
                <a16:creationId xmlns:a16="http://schemas.microsoft.com/office/drawing/2014/main" id="{1CA77315-8B23-F845-A4DA-A004F6593CF1}"/>
              </a:ext>
            </a:extLst>
          </p:cNvPr>
          <p:cNvGrpSpPr/>
          <p:nvPr/>
        </p:nvGrpSpPr>
        <p:grpSpPr>
          <a:xfrm>
            <a:off x="5604669" y="3252959"/>
            <a:ext cx="270000" cy="270000"/>
            <a:chOff x="-3854375" y="2046625"/>
            <a:chExt cx="293025" cy="291450"/>
          </a:xfrm>
          <a:solidFill>
            <a:schemeClr val="bg1"/>
          </a:solidFill>
        </p:grpSpPr>
        <p:sp>
          <p:nvSpPr>
            <p:cNvPr id="146" name="Google Shape;12985;p77">
              <a:extLst>
                <a:ext uri="{FF2B5EF4-FFF2-40B4-BE49-F238E27FC236}">
                  <a16:creationId xmlns:a16="http://schemas.microsoft.com/office/drawing/2014/main" id="{097D598B-45F6-C245-B363-15C0A6E85148}"/>
                </a:ext>
              </a:extLst>
            </p:cNvPr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47" name="Google Shape;12986;p77">
              <a:extLst>
                <a:ext uri="{FF2B5EF4-FFF2-40B4-BE49-F238E27FC236}">
                  <a16:creationId xmlns:a16="http://schemas.microsoft.com/office/drawing/2014/main" id="{77A93D84-A975-9444-BCD0-1AED86D27F7C}"/>
                </a:ext>
              </a:extLst>
            </p:cNvPr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</p:grpSp>
      <p:grpSp>
        <p:nvGrpSpPr>
          <p:cNvPr id="32" name="Google Shape;9080;p68">
            <a:extLst>
              <a:ext uri="{FF2B5EF4-FFF2-40B4-BE49-F238E27FC236}">
                <a16:creationId xmlns:a16="http://schemas.microsoft.com/office/drawing/2014/main" id="{A052084A-678E-A749-819D-150559DF27C3}"/>
              </a:ext>
            </a:extLst>
          </p:cNvPr>
          <p:cNvGrpSpPr/>
          <p:nvPr/>
        </p:nvGrpSpPr>
        <p:grpSpPr>
          <a:xfrm>
            <a:off x="769374" y="3117959"/>
            <a:ext cx="540000" cy="540000"/>
            <a:chOff x="5648375" y="238125"/>
            <a:chExt cx="483125" cy="483125"/>
          </a:xfrm>
          <a:solidFill>
            <a:schemeClr val="bg1"/>
          </a:solidFill>
        </p:grpSpPr>
        <p:sp>
          <p:nvSpPr>
            <p:cNvPr id="33" name="Google Shape;9081;p68">
              <a:extLst>
                <a:ext uri="{FF2B5EF4-FFF2-40B4-BE49-F238E27FC236}">
                  <a16:creationId xmlns:a16="http://schemas.microsoft.com/office/drawing/2014/main" id="{BD7E696A-DD79-9545-9ED1-E432B78AFBE5}"/>
                </a:ext>
              </a:extLst>
            </p:cNvPr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9082;p68">
              <a:extLst>
                <a:ext uri="{FF2B5EF4-FFF2-40B4-BE49-F238E27FC236}">
                  <a16:creationId xmlns:a16="http://schemas.microsoft.com/office/drawing/2014/main" id="{95010EE0-FBB8-B849-9F2D-8A57E12F932F}"/>
                </a:ext>
              </a:extLst>
            </p:cNvPr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9083;p68">
              <a:extLst>
                <a:ext uri="{FF2B5EF4-FFF2-40B4-BE49-F238E27FC236}">
                  <a16:creationId xmlns:a16="http://schemas.microsoft.com/office/drawing/2014/main" id="{6C713ACE-5F38-2640-9193-C87CB47A5342}"/>
                </a:ext>
              </a:extLst>
            </p:cNvPr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9084;p68">
              <a:extLst>
                <a:ext uri="{FF2B5EF4-FFF2-40B4-BE49-F238E27FC236}">
                  <a16:creationId xmlns:a16="http://schemas.microsoft.com/office/drawing/2014/main" id="{4B97BCCF-A977-464A-8E13-E55D53516E8B}"/>
                </a:ext>
              </a:extLst>
            </p:cNvPr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" name="Google Shape;9085;p68">
              <a:extLst>
                <a:ext uri="{FF2B5EF4-FFF2-40B4-BE49-F238E27FC236}">
                  <a16:creationId xmlns:a16="http://schemas.microsoft.com/office/drawing/2014/main" id="{57CCA93D-6E17-F649-B7A6-186CA01F1112}"/>
                </a:ext>
              </a:extLst>
            </p:cNvPr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9086;p68">
              <a:extLst>
                <a:ext uri="{FF2B5EF4-FFF2-40B4-BE49-F238E27FC236}">
                  <a16:creationId xmlns:a16="http://schemas.microsoft.com/office/drawing/2014/main" id="{4A040E2A-78A8-594F-B2F2-CB0705C8D4CE}"/>
                </a:ext>
              </a:extLst>
            </p:cNvPr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9087;p68">
              <a:extLst>
                <a:ext uri="{FF2B5EF4-FFF2-40B4-BE49-F238E27FC236}">
                  <a16:creationId xmlns:a16="http://schemas.microsoft.com/office/drawing/2014/main" id="{B3461E12-E1FB-F540-B76E-F0FBD8FC4D9E}"/>
                </a:ext>
              </a:extLst>
            </p:cNvPr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9088;p68">
              <a:extLst>
                <a:ext uri="{FF2B5EF4-FFF2-40B4-BE49-F238E27FC236}">
                  <a16:creationId xmlns:a16="http://schemas.microsoft.com/office/drawing/2014/main" id="{F7E15604-9F82-A546-A816-EA9BD1038B86}"/>
                </a:ext>
              </a:extLst>
            </p:cNvPr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9089;p68">
              <a:extLst>
                <a:ext uri="{FF2B5EF4-FFF2-40B4-BE49-F238E27FC236}">
                  <a16:creationId xmlns:a16="http://schemas.microsoft.com/office/drawing/2014/main" id="{95A42BB0-9F2E-A845-9BDD-31F3B508574D}"/>
                </a:ext>
              </a:extLst>
            </p:cNvPr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9090;p68">
              <a:extLst>
                <a:ext uri="{FF2B5EF4-FFF2-40B4-BE49-F238E27FC236}">
                  <a16:creationId xmlns:a16="http://schemas.microsoft.com/office/drawing/2014/main" id="{45B13BFD-B304-3E4C-B89C-7562B066BE6B}"/>
                </a:ext>
              </a:extLst>
            </p:cNvPr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1291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2" name="Google Shape;5442;p57"/>
          <p:cNvSpPr txBox="1">
            <a:spLocks noGrp="1"/>
          </p:cNvSpPr>
          <p:nvPr>
            <p:ph type="subTitle" idx="1"/>
          </p:nvPr>
        </p:nvSpPr>
        <p:spPr>
          <a:xfrm>
            <a:off x="266425" y="1536925"/>
            <a:ext cx="86112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ACCURACY IN PREDICTING THE 2019 ELECTION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43" name="Google Shape;5443;p57"/>
          <p:cNvSpPr txBox="1">
            <a:spLocks noGrp="1"/>
          </p:cNvSpPr>
          <p:nvPr>
            <p:ph type="title" idx="4"/>
          </p:nvPr>
        </p:nvSpPr>
        <p:spPr>
          <a:xfrm>
            <a:off x="1375175" y="3372867"/>
            <a:ext cx="6390300" cy="7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dirty="0"/>
              <a:t>16FL, 6FR</a:t>
            </a:r>
            <a:endParaRPr dirty="0"/>
          </a:p>
        </p:txBody>
      </p:sp>
      <p:sp>
        <p:nvSpPr>
          <p:cNvPr id="5444" name="Google Shape;5444;p57"/>
          <p:cNvSpPr txBox="1">
            <a:spLocks noGrp="1"/>
          </p:cNvSpPr>
          <p:nvPr>
            <p:ph type="title" idx="2"/>
          </p:nvPr>
        </p:nvSpPr>
        <p:spPr>
          <a:xfrm>
            <a:off x="1375175" y="2147917"/>
            <a:ext cx="6390300" cy="7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dirty="0"/>
              <a:t>+30%</a:t>
            </a:r>
            <a:endParaRPr dirty="0"/>
          </a:p>
        </p:txBody>
      </p:sp>
      <p:sp>
        <p:nvSpPr>
          <p:cNvPr id="5445" name="Google Shape;5445;p57"/>
          <p:cNvSpPr txBox="1">
            <a:spLocks noGrp="1"/>
          </p:cNvSpPr>
          <p:nvPr>
            <p:ph type="title"/>
          </p:nvPr>
        </p:nvSpPr>
        <p:spPr>
          <a:xfrm>
            <a:off x="1375175" y="922967"/>
            <a:ext cx="63903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" sz="4800" dirty="0"/>
              <a:t>84%</a:t>
            </a:r>
            <a:endParaRPr sz="1000" b="0" dirty="0">
              <a:solidFill>
                <a:srgbClr val="434343"/>
              </a:solidFill>
            </a:endParaRPr>
          </a:p>
        </p:txBody>
      </p:sp>
      <p:sp>
        <p:nvSpPr>
          <p:cNvPr id="5446" name="Google Shape;5446;p57"/>
          <p:cNvSpPr txBox="1">
            <a:spLocks noGrp="1"/>
          </p:cNvSpPr>
          <p:nvPr>
            <p:ph type="subTitle" idx="3"/>
          </p:nvPr>
        </p:nvSpPr>
        <p:spPr>
          <a:xfrm>
            <a:off x="266425" y="2761875"/>
            <a:ext cx="86112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OVER THE BASELINE</a:t>
            </a:r>
            <a:endParaRPr dirty="0"/>
          </a:p>
        </p:txBody>
      </p:sp>
      <p:sp>
        <p:nvSpPr>
          <p:cNvPr id="5447" name="Google Shape;5447;p57"/>
          <p:cNvSpPr txBox="1">
            <a:spLocks noGrp="1"/>
          </p:cNvSpPr>
          <p:nvPr>
            <p:ph type="subTitle" idx="5"/>
          </p:nvPr>
        </p:nvSpPr>
        <p:spPr>
          <a:xfrm>
            <a:off x="266425" y="3986825"/>
            <a:ext cx="8611200" cy="3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FALSE LEFT AND FALSE RIGHT PREDICTIONS OUT OF 141 </a:t>
            </a:r>
            <a:endParaRPr dirty="0"/>
          </a:p>
        </p:txBody>
      </p:sp>
      <p:cxnSp>
        <p:nvCxnSpPr>
          <p:cNvPr id="8" name="Google Shape;269;p36">
            <a:extLst>
              <a:ext uri="{FF2B5EF4-FFF2-40B4-BE49-F238E27FC236}">
                <a16:creationId xmlns:a16="http://schemas.microsoft.com/office/drawing/2014/main" id="{543074B6-E5F0-914D-99A4-2C8DEC14D8A2}"/>
              </a:ext>
            </a:extLst>
          </p:cNvPr>
          <p:cNvCxnSpPr>
            <a:cxnSpLocks/>
          </p:cNvCxnSpPr>
          <p:nvPr/>
        </p:nvCxnSpPr>
        <p:spPr>
          <a:xfrm>
            <a:off x="1395218" y="800058"/>
            <a:ext cx="514500" cy="0"/>
          </a:xfrm>
          <a:prstGeom prst="straightConnector1">
            <a:avLst/>
          </a:prstGeom>
          <a:noFill/>
          <a:ln w="28575" cap="flat" cmpd="sng">
            <a:solidFill>
              <a:srgbClr val="00206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271;p36">
            <a:extLst>
              <a:ext uri="{FF2B5EF4-FFF2-40B4-BE49-F238E27FC236}">
                <a16:creationId xmlns:a16="http://schemas.microsoft.com/office/drawing/2014/main" id="{5D392B5C-FBF9-2845-B941-F4AF7CF7912B}"/>
              </a:ext>
            </a:extLst>
          </p:cNvPr>
          <p:cNvSpPr txBox="1">
            <a:spLocks/>
          </p:cNvSpPr>
          <p:nvPr/>
        </p:nvSpPr>
        <p:spPr>
          <a:xfrm>
            <a:off x="1261733" y="138068"/>
            <a:ext cx="3791542" cy="56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Montserrat"/>
              <a:buNone/>
              <a:defRPr sz="7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50800" algn="l">
              <a:buClr>
                <a:schemeClr val="lt1"/>
              </a:buClr>
              <a:buSzPts val="2800"/>
            </a:pPr>
            <a:r>
              <a:rPr lang="en-AU" sz="2800" dirty="0">
                <a:solidFill>
                  <a:srgbClr val="073763"/>
                </a:solidFill>
              </a:rPr>
              <a:t>Results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61F98AD4-0C42-154A-AC74-DCEAD52BBA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20141" y="697477"/>
            <a:ext cx="4665759" cy="43236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411568-91BC-D147-A54B-7638E368333C}"/>
              </a:ext>
            </a:extLst>
          </p:cNvPr>
          <p:cNvSpPr txBox="1"/>
          <p:nvPr/>
        </p:nvSpPr>
        <p:spPr>
          <a:xfrm>
            <a:off x="2843156" y="2462048"/>
            <a:ext cx="733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WA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73%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374D87-22FD-E34B-99A3-3976A55925D9}"/>
              </a:ext>
            </a:extLst>
          </p:cNvPr>
          <p:cNvSpPr txBox="1"/>
          <p:nvPr/>
        </p:nvSpPr>
        <p:spPr>
          <a:xfrm>
            <a:off x="4164862" y="1732656"/>
            <a:ext cx="733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b="1">
                <a:solidFill>
                  <a:schemeClr val="bg1"/>
                </a:solidFill>
                <a:latin typeface="Montserrat"/>
              </a:defRPr>
            </a:lvl1pPr>
          </a:lstStyle>
          <a:p>
            <a:r>
              <a:rPr lang="en-US" dirty="0"/>
              <a:t>NT</a:t>
            </a:r>
          </a:p>
          <a:p>
            <a:r>
              <a:rPr lang="en-US" dirty="0"/>
              <a:t>25%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D87DAA-E988-FD41-9D3A-ECE035F520E6}"/>
              </a:ext>
            </a:extLst>
          </p:cNvPr>
          <p:cNvSpPr txBox="1"/>
          <p:nvPr/>
        </p:nvSpPr>
        <p:spPr>
          <a:xfrm>
            <a:off x="4299338" y="2810354"/>
            <a:ext cx="733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b="1">
                <a:solidFill>
                  <a:schemeClr val="bg1"/>
                </a:solidFill>
                <a:latin typeface="Montserrat"/>
              </a:defRPr>
            </a:lvl1pPr>
          </a:lstStyle>
          <a:p>
            <a:r>
              <a:rPr lang="en-US" dirty="0"/>
              <a:t>SA</a:t>
            </a:r>
          </a:p>
          <a:p>
            <a:r>
              <a:rPr lang="en-US" dirty="0"/>
              <a:t>83%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B88703-4009-CA41-9EB5-1FD581999324}"/>
              </a:ext>
            </a:extLst>
          </p:cNvPr>
          <p:cNvSpPr txBox="1"/>
          <p:nvPr/>
        </p:nvSpPr>
        <p:spPr>
          <a:xfrm>
            <a:off x="5486567" y="2048530"/>
            <a:ext cx="733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b="1">
                <a:solidFill>
                  <a:schemeClr val="bg1"/>
                </a:solidFill>
                <a:latin typeface="Montserrat"/>
              </a:defRPr>
            </a:lvl1pPr>
          </a:lstStyle>
          <a:p>
            <a:r>
              <a:rPr lang="en-US" dirty="0"/>
              <a:t>QLD</a:t>
            </a:r>
          </a:p>
          <a:p>
            <a:r>
              <a:rPr lang="en-US" dirty="0"/>
              <a:t>59%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029331-DD8B-304E-A0B3-0249FA4C2ABF}"/>
              </a:ext>
            </a:extLst>
          </p:cNvPr>
          <p:cNvSpPr txBox="1"/>
          <p:nvPr/>
        </p:nvSpPr>
        <p:spPr>
          <a:xfrm>
            <a:off x="5615919" y="3276016"/>
            <a:ext cx="733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b="1">
                <a:solidFill>
                  <a:schemeClr val="bg1"/>
                </a:solidFill>
                <a:latin typeface="Montserrat"/>
              </a:defRPr>
            </a:lvl1pPr>
          </a:lstStyle>
          <a:p>
            <a:r>
              <a:rPr lang="en-US" dirty="0"/>
              <a:t>NSW</a:t>
            </a:r>
          </a:p>
          <a:p>
            <a:r>
              <a:rPr lang="en-US" dirty="0"/>
              <a:t>79%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3DBDD4-8A97-FD4F-9C66-C02A772CDA20}"/>
              </a:ext>
            </a:extLst>
          </p:cNvPr>
          <p:cNvSpPr txBox="1"/>
          <p:nvPr/>
        </p:nvSpPr>
        <p:spPr>
          <a:xfrm>
            <a:off x="4739000" y="4337494"/>
            <a:ext cx="733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b="1">
                <a:solidFill>
                  <a:schemeClr val="bg1"/>
                </a:solidFill>
                <a:latin typeface="Montserrat"/>
              </a:defRPr>
            </a:lvl1pPr>
          </a:lstStyle>
          <a:p>
            <a:r>
              <a:rPr lang="en-US" dirty="0"/>
              <a:t>VIC</a:t>
            </a:r>
          </a:p>
          <a:p>
            <a:r>
              <a:rPr lang="en-US" dirty="0"/>
              <a:t>80%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7F6D86-F542-0241-BE8D-4C542B716154}"/>
              </a:ext>
            </a:extLst>
          </p:cNvPr>
          <p:cNvSpPr txBox="1"/>
          <p:nvPr/>
        </p:nvSpPr>
        <p:spPr>
          <a:xfrm>
            <a:off x="6052733" y="4516914"/>
            <a:ext cx="733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b="1">
                <a:solidFill>
                  <a:schemeClr val="bg1"/>
                </a:solidFill>
                <a:latin typeface="Montserrat"/>
              </a:defRPr>
            </a:lvl1pPr>
          </a:lstStyle>
          <a:p>
            <a:r>
              <a:rPr lang="en-US" dirty="0"/>
              <a:t>TAS</a:t>
            </a:r>
          </a:p>
          <a:p>
            <a:r>
              <a:rPr lang="en-US" dirty="0"/>
              <a:t>76%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1DB47C-B72A-9340-A1BD-B7030224EBB2}"/>
              </a:ext>
            </a:extLst>
          </p:cNvPr>
          <p:cNvSpPr txBox="1"/>
          <p:nvPr/>
        </p:nvSpPr>
        <p:spPr>
          <a:xfrm>
            <a:off x="6565916" y="3634855"/>
            <a:ext cx="733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b="1">
                <a:solidFill>
                  <a:schemeClr val="bg1"/>
                </a:solidFill>
                <a:latin typeface="Montserrat"/>
              </a:defRPr>
            </a:lvl1pPr>
          </a:lstStyle>
          <a:p>
            <a:r>
              <a:rPr lang="en-US" dirty="0"/>
              <a:t>ACT</a:t>
            </a:r>
          </a:p>
          <a:p>
            <a:r>
              <a:rPr lang="en-US" dirty="0"/>
              <a:t>100%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4C59646-0CB2-E043-BAFF-36670F3B7FCC}"/>
              </a:ext>
            </a:extLst>
          </p:cNvPr>
          <p:cNvCxnSpPr>
            <a:stCxn id="16" idx="1"/>
          </p:cNvCxnSpPr>
          <p:nvPr/>
        </p:nvCxnSpPr>
        <p:spPr>
          <a:xfrm flipH="1">
            <a:off x="6219734" y="3896465"/>
            <a:ext cx="346182" cy="10749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4720939-644B-6748-8636-EF5099127E6E}"/>
              </a:ext>
            </a:extLst>
          </p:cNvPr>
          <p:cNvCxnSpPr/>
          <p:nvPr/>
        </p:nvCxnSpPr>
        <p:spPr>
          <a:xfrm flipH="1">
            <a:off x="5853150" y="4778524"/>
            <a:ext cx="36658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F609FEF-00E3-EE42-A071-3149456F871D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5105584" y="4158076"/>
            <a:ext cx="566166" cy="17941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oogle Shape;269;p36">
            <a:extLst>
              <a:ext uri="{FF2B5EF4-FFF2-40B4-BE49-F238E27FC236}">
                <a16:creationId xmlns:a16="http://schemas.microsoft.com/office/drawing/2014/main" id="{381C3057-5716-CC47-B440-120CBC61765F}"/>
              </a:ext>
            </a:extLst>
          </p:cNvPr>
          <p:cNvCxnSpPr>
            <a:cxnSpLocks/>
          </p:cNvCxnSpPr>
          <p:nvPr/>
        </p:nvCxnSpPr>
        <p:spPr>
          <a:xfrm>
            <a:off x="383486" y="813960"/>
            <a:ext cx="514500" cy="0"/>
          </a:xfrm>
          <a:prstGeom prst="straightConnector1">
            <a:avLst/>
          </a:prstGeom>
          <a:noFill/>
          <a:ln w="2857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6" name="Google Shape;271;p36">
            <a:extLst>
              <a:ext uri="{FF2B5EF4-FFF2-40B4-BE49-F238E27FC236}">
                <a16:creationId xmlns:a16="http://schemas.microsoft.com/office/drawing/2014/main" id="{9B311F2E-1102-A84D-A989-3E67B76C49A9}"/>
              </a:ext>
            </a:extLst>
          </p:cNvPr>
          <p:cNvSpPr txBox="1">
            <a:spLocks/>
          </p:cNvSpPr>
          <p:nvPr/>
        </p:nvSpPr>
        <p:spPr>
          <a:xfrm>
            <a:off x="250000" y="151970"/>
            <a:ext cx="7758143" cy="560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Montserrat"/>
              <a:buNone/>
              <a:defRPr sz="7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Nunito Sans"/>
              <a:buNone/>
              <a:defRPr sz="3900" b="1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50800" algn="l">
              <a:buClr>
                <a:schemeClr val="lt1"/>
              </a:buClr>
              <a:buSzPts val="2800"/>
            </a:pPr>
            <a:r>
              <a:rPr lang="en-AU" sz="2800" dirty="0">
                <a:solidFill>
                  <a:schemeClr val="bg1"/>
                </a:solidFill>
              </a:rPr>
              <a:t>How each state/territory scored in 2019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4A181A6-8E9E-9143-A91E-D39103011F4F}"/>
              </a:ext>
            </a:extLst>
          </p:cNvPr>
          <p:cNvSpPr txBox="1"/>
          <p:nvPr/>
        </p:nvSpPr>
        <p:spPr>
          <a:xfrm>
            <a:off x="7685069" y="2287134"/>
            <a:ext cx="7331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AVG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Montserrat"/>
              </a:rPr>
              <a:t>72%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CD4F4CE-32F3-CE43-8768-AF1A2752FCCE}"/>
              </a:ext>
            </a:extLst>
          </p:cNvPr>
          <p:cNvSpPr/>
          <p:nvPr/>
        </p:nvSpPr>
        <p:spPr>
          <a:xfrm>
            <a:off x="7685069" y="2200275"/>
            <a:ext cx="733167" cy="65900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1112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lue Busines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557</Words>
  <Application>Microsoft Macintosh PowerPoint</Application>
  <PresentationFormat>On-screen Show (16:9)</PresentationFormat>
  <Paragraphs>144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Roboto</vt:lpstr>
      <vt:lpstr>Fira Sans Condensed Medium</vt:lpstr>
      <vt:lpstr>Montserrat</vt:lpstr>
      <vt:lpstr>Nunito Sans</vt:lpstr>
      <vt:lpstr>Blue Business</vt:lpstr>
      <vt:lpstr>CLASSIFYING ELECTORATES</vt:lpstr>
      <vt:lpstr>PowerPoint Presentation</vt:lpstr>
      <vt:lpstr>Objective</vt:lpstr>
      <vt:lpstr>OVERVIEW</vt:lpstr>
      <vt:lpstr>PowerPoint Presentation</vt:lpstr>
      <vt:lpstr>PowerPoint Presentation</vt:lpstr>
      <vt:lpstr>PowerPoint Presentation</vt:lpstr>
      <vt:lpstr>16FL, 6FR</vt:lpstr>
      <vt:lpstr>PowerPoint Presentation</vt:lpstr>
      <vt:lpstr>PowerPoint Presentation</vt:lpstr>
      <vt:lpstr>Applications</vt:lpstr>
      <vt:lpstr>Finder.py</vt:lpstr>
      <vt:lpstr>Finder.py cost estimates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Classifying your electorate</dc:title>
  <cp:lastModifiedBy>Peter Rudder</cp:lastModifiedBy>
  <cp:revision>50</cp:revision>
  <dcterms:modified xsi:type="dcterms:W3CDTF">2019-12-06T00:22:23Z</dcterms:modified>
</cp:coreProperties>
</file>